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8" r:id="rId1"/>
  </p:sldMasterIdLst>
  <p:notesMasterIdLst>
    <p:notesMasterId r:id="rId38"/>
  </p:notesMasterIdLst>
  <p:sldIdLst>
    <p:sldId id="300" r:id="rId2"/>
    <p:sldId id="280" r:id="rId3"/>
    <p:sldId id="283" r:id="rId4"/>
    <p:sldId id="313" r:id="rId5"/>
    <p:sldId id="405" r:id="rId6"/>
    <p:sldId id="385" r:id="rId7"/>
    <p:sldId id="386" r:id="rId8"/>
    <p:sldId id="387" r:id="rId9"/>
    <p:sldId id="388" r:id="rId10"/>
    <p:sldId id="389" r:id="rId11"/>
    <p:sldId id="406" r:id="rId12"/>
    <p:sldId id="390" r:id="rId13"/>
    <p:sldId id="392" r:id="rId14"/>
    <p:sldId id="391" r:id="rId15"/>
    <p:sldId id="395" r:id="rId16"/>
    <p:sldId id="396" r:id="rId17"/>
    <p:sldId id="397" r:id="rId18"/>
    <p:sldId id="407" r:id="rId19"/>
    <p:sldId id="409" r:id="rId20"/>
    <p:sldId id="410" r:id="rId21"/>
    <p:sldId id="411" r:id="rId22"/>
    <p:sldId id="408" r:id="rId23"/>
    <p:sldId id="398" r:id="rId24"/>
    <p:sldId id="399" r:id="rId25"/>
    <p:sldId id="400" r:id="rId26"/>
    <p:sldId id="412" r:id="rId27"/>
    <p:sldId id="413" r:id="rId28"/>
    <p:sldId id="414" r:id="rId29"/>
    <p:sldId id="401" r:id="rId30"/>
    <p:sldId id="402" r:id="rId31"/>
    <p:sldId id="403" r:id="rId32"/>
    <p:sldId id="415" r:id="rId33"/>
    <p:sldId id="416" r:id="rId34"/>
    <p:sldId id="417" r:id="rId35"/>
    <p:sldId id="418" r:id="rId36"/>
    <p:sldId id="404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 LK Body Presentation" id="{F50E7A29-14EC-A74C-8115-EFF96D771BD2}">
          <p14:sldIdLst>
            <p14:sldId id="300"/>
            <p14:sldId id="280"/>
            <p14:sldId id="283"/>
            <p14:sldId id="313"/>
            <p14:sldId id="405"/>
            <p14:sldId id="385"/>
            <p14:sldId id="386"/>
            <p14:sldId id="387"/>
            <p14:sldId id="388"/>
            <p14:sldId id="389"/>
            <p14:sldId id="406"/>
            <p14:sldId id="390"/>
            <p14:sldId id="392"/>
            <p14:sldId id="391"/>
            <p14:sldId id="395"/>
            <p14:sldId id="396"/>
            <p14:sldId id="397"/>
            <p14:sldId id="407"/>
            <p14:sldId id="409"/>
            <p14:sldId id="410"/>
            <p14:sldId id="411"/>
            <p14:sldId id="408"/>
            <p14:sldId id="398"/>
            <p14:sldId id="399"/>
            <p14:sldId id="400"/>
            <p14:sldId id="412"/>
            <p14:sldId id="413"/>
            <p14:sldId id="414"/>
            <p14:sldId id="401"/>
            <p14:sldId id="402"/>
            <p14:sldId id="403"/>
            <p14:sldId id="415"/>
            <p14:sldId id="416"/>
            <p14:sldId id="417"/>
            <p14:sldId id="418"/>
            <p14:sldId id="40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 Zeman" initials="JZ" lastIdx="2" clrIdx="0">
    <p:extLst>
      <p:ext uri="{19B8F6BF-5375-455C-9EA6-DF929625EA0E}">
        <p15:presenceInfo xmlns:p15="http://schemas.microsoft.com/office/powerpoint/2012/main" userId="04b3cbe3d331f5e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FF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27829E"/>
    <a:srgbClr val="C5C3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96"/>
    <p:restoredTop sz="94873"/>
  </p:normalViewPr>
  <p:slideViewPr>
    <p:cSldViewPr snapToGrid="0" snapToObjects="1" showGuides="1">
      <p:cViewPr varScale="1">
        <p:scale>
          <a:sx n="110" d="100"/>
          <a:sy n="110" d="100"/>
        </p:scale>
        <p:origin x="372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92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2E3-41E8-A567-F17A1BBC8BD0}"/>
              </c:ext>
            </c:extLst>
          </c:dPt>
          <c:dPt>
            <c:idx val="1"/>
            <c:bubble3D val="0"/>
            <c:spPr>
              <a:solidFill>
                <a:srgbClr val="FF5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2E3-41E8-A567-F17A1BBC8BD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List1!$A$2:$A$6</c:f>
              <c:strCache>
                <c:ptCount val="5"/>
                <c:pt idx="0">
                  <c:v>STAVEBNÍ KÁMEN</c:v>
                </c:pt>
                <c:pt idx="1">
                  <c:v>ŠTĚRKOPÍSKY</c:v>
                </c:pt>
                <c:pt idx="2">
                  <c:v>SKLÁŘSKÉ A SLÉVÁRENSKÉ SUROVINY</c:v>
                </c:pt>
                <c:pt idx="3">
                  <c:v>DEKORAČNÍ KÁMEN</c:v>
                </c:pt>
                <c:pt idx="4">
                  <c:v>URAN</c:v>
                </c:pt>
              </c:strCache>
            </c:strRef>
          </c:cat>
          <c:val>
            <c:numRef>
              <c:f>List1!$B$2:$B$6</c:f>
              <c:numCache>
                <c:formatCode>General</c:formatCode>
                <c:ptCount val="5"/>
                <c:pt idx="0">
                  <c:v>12</c:v>
                </c:pt>
                <c:pt idx="1">
                  <c:v>9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E3-41E8-A567-F17A1BBC8B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39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rgbClr val="27829E"/>
            </a:solidFill>
            <a:ln>
              <a:noFill/>
            </a:ln>
            <a:effectLst/>
          </c:spPr>
          <c:invertIfNegative val="0"/>
          <c:cat>
            <c:strRef>
              <c:f>List1!$A$2:$A$7</c:f>
              <c:strCache>
                <c:ptCount val="6"/>
                <c:pt idx="0">
                  <c:v>URAN</c:v>
                </c:pt>
                <c:pt idx="1">
                  <c:v>SKLÁŘSKÉ PÍSKY</c:v>
                </c:pt>
                <c:pt idx="2">
                  <c:v>SLÉVÁRENSKÉ PÍSKY</c:v>
                </c:pt>
                <c:pt idx="3">
                  <c:v>DEKORAČNÍ KÁMEN</c:v>
                </c:pt>
                <c:pt idx="4">
                  <c:v>STAVEBNÍ KÁMEN</c:v>
                </c:pt>
                <c:pt idx="5">
                  <c:v>ŠTĚRKOPÍSKY</c:v>
                </c:pt>
              </c:strCache>
            </c:strRef>
          </c:cat>
          <c:val>
            <c:numRef>
              <c:f>List1!$B$2:$B$7</c:f>
              <c:numCache>
                <c:formatCode>General</c:formatCode>
                <c:ptCount val="6"/>
                <c:pt idx="0">
                  <c:v>100</c:v>
                </c:pt>
                <c:pt idx="1">
                  <c:v>28</c:v>
                </c:pt>
                <c:pt idx="2">
                  <c:v>65</c:v>
                </c:pt>
                <c:pt idx="3">
                  <c:v>2.8</c:v>
                </c:pt>
                <c:pt idx="4">
                  <c:v>7</c:v>
                </c:pt>
                <c:pt idx="5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A1-4B10-A13E-420B31133DF9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Řada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List1!$A$2:$A$7</c:f>
              <c:strCache>
                <c:ptCount val="6"/>
                <c:pt idx="0">
                  <c:v>URAN</c:v>
                </c:pt>
                <c:pt idx="1">
                  <c:v>SKLÁŘSKÉ PÍSKY</c:v>
                </c:pt>
                <c:pt idx="2">
                  <c:v>SLÉVÁRENSKÉ PÍSKY</c:v>
                </c:pt>
                <c:pt idx="3">
                  <c:v>DEKORAČNÍ KÁMEN</c:v>
                </c:pt>
                <c:pt idx="4">
                  <c:v>STAVEBNÍ KÁMEN</c:v>
                </c:pt>
                <c:pt idx="5">
                  <c:v>ŠTĚRKOPÍSKY</c:v>
                </c:pt>
              </c:strCache>
            </c:strRef>
          </c:cat>
          <c:val>
            <c:numRef>
              <c:f>List1!$C$2:$C$7</c:f>
              <c:numCache>
                <c:formatCode>General</c:formatCode>
                <c:ptCount val="6"/>
                <c:pt idx="0">
                  <c:v>0</c:v>
                </c:pt>
                <c:pt idx="1">
                  <c:v>72</c:v>
                </c:pt>
                <c:pt idx="2">
                  <c:v>35</c:v>
                </c:pt>
                <c:pt idx="3">
                  <c:v>97.2</c:v>
                </c:pt>
                <c:pt idx="4">
                  <c:v>93</c:v>
                </c:pt>
                <c:pt idx="5">
                  <c:v>97.6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A1-4B10-A13E-420B31133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1546648943"/>
        <c:axId val="1546651023"/>
      </c:barChart>
      <c:catAx>
        <c:axId val="154664894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46651023"/>
        <c:crosses val="autoZero"/>
        <c:auto val="1"/>
        <c:lblAlgn val="ctr"/>
        <c:lblOffset val="100"/>
        <c:noMultiLvlLbl val="0"/>
      </c:catAx>
      <c:valAx>
        <c:axId val="1546651023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5466489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669812106819982E-2"/>
          <c:y val="3.1859112848989117E-2"/>
          <c:w val="0.86849618431292486"/>
          <c:h val="0.81168028599599651"/>
        </c:manualLayout>
      </c:layout>
      <c:lineChart>
        <c:grouping val="standard"/>
        <c:varyColors val="0"/>
        <c:ser>
          <c:idx val="0"/>
          <c:order val="0"/>
          <c:tx>
            <c:strRef>
              <c:f>SK!$B$13</c:f>
              <c:strCache>
                <c:ptCount val="1"/>
                <c:pt idx="0">
                  <c:v>těžba v tis.m3</c:v>
                </c:pt>
              </c:strCache>
            </c:strRef>
          </c:tx>
          <c:spPr>
            <a:ln w="28575">
              <a:solidFill>
                <a:srgbClr val="27829E"/>
              </a:solidFill>
            </a:ln>
          </c:spPr>
          <c:marker>
            <c:symbol val="diamond"/>
            <c:size val="7"/>
            <c:spPr>
              <a:solidFill>
                <a:srgbClr val="27829E"/>
              </a:solidFill>
              <a:ln w="28575">
                <a:solidFill>
                  <a:srgbClr val="27829E"/>
                </a:solidFill>
              </a:ln>
            </c:spPr>
          </c:marker>
          <c:cat>
            <c:numRef>
              <c:f>SK!$C$12:$AE$12</c:f>
              <c:numCache>
                <c:formatCode>General</c:formatCode>
                <c:ptCount val="29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</c:numCache>
            </c:numRef>
          </c:cat>
          <c:val>
            <c:numRef>
              <c:f>SK!$C$13:$AE$13</c:f>
              <c:numCache>
                <c:formatCode>General</c:formatCode>
                <c:ptCount val="29"/>
                <c:pt idx="0">
                  <c:v>709</c:v>
                </c:pt>
                <c:pt idx="1">
                  <c:v>618</c:v>
                </c:pt>
                <c:pt idx="2">
                  <c:v>609</c:v>
                </c:pt>
                <c:pt idx="3">
                  <c:v>588</c:v>
                </c:pt>
                <c:pt idx="4">
                  <c:v>738</c:v>
                </c:pt>
                <c:pt idx="5">
                  <c:v>839</c:v>
                </c:pt>
                <c:pt idx="6">
                  <c:v>815</c:v>
                </c:pt>
                <c:pt idx="7">
                  <c:v>714</c:v>
                </c:pt>
                <c:pt idx="8">
                  <c:v>677</c:v>
                </c:pt>
                <c:pt idx="9">
                  <c:v>653</c:v>
                </c:pt>
                <c:pt idx="10">
                  <c:v>589.4</c:v>
                </c:pt>
                <c:pt idx="11">
                  <c:v>725</c:v>
                </c:pt>
                <c:pt idx="12">
                  <c:v>780</c:v>
                </c:pt>
                <c:pt idx="13">
                  <c:v>794</c:v>
                </c:pt>
                <c:pt idx="14">
                  <c:v>739</c:v>
                </c:pt>
                <c:pt idx="15">
                  <c:v>798</c:v>
                </c:pt>
                <c:pt idx="16">
                  <c:v>848</c:v>
                </c:pt>
                <c:pt idx="17">
                  <c:v>827</c:v>
                </c:pt>
                <c:pt idx="18">
                  <c:v>718</c:v>
                </c:pt>
                <c:pt idx="19">
                  <c:v>710</c:v>
                </c:pt>
                <c:pt idx="20">
                  <c:v>684</c:v>
                </c:pt>
                <c:pt idx="21">
                  <c:v>705</c:v>
                </c:pt>
                <c:pt idx="22">
                  <c:v>762</c:v>
                </c:pt>
                <c:pt idx="23">
                  <c:v>817.7</c:v>
                </c:pt>
                <c:pt idx="24">
                  <c:v>676</c:v>
                </c:pt>
                <c:pt idx="25">
                  <c:v>762</c:v>
                </c:pt>
                <c:pt idx="26">
                  <c:v>852</c:v>
                </c:pt>
                <c:pt idx="27">
                  <c:v>820</c:v>
                </c:pt>
                <c:pt idx="28">
                  <c:v>911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44-4C81-9601-3A0FE1BB2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500544"/>
        <c:axId val="292772608"/>
      </c:lineChart>
      <c:catAx>
        <c:axId val="43500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cs-CZ"/>
          </a:p>
        </c:txPr>
        <c:crossAx val="292772608"/>
        <c:crosses val="autoZero"/>
        <c:auto val="1"/>
        <c:lblAlgn val="ctr"/>
        <c:lblOffset val="100"/>
        <c:noMultiLvlLbl val="0"/>
      </c:catAx>
      <c:valAx>
        <c:axId val="2927726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cs-CZ"/>
          </a:p>
        </c:txPr>
        <c:crossAx val="4350054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156557915595095E-2"/>
          <c:y val="6.9705738943059731E-2"/>
          <c:w val="0.89626140482439698"/>
          <c:h val="0.68740070127133823"/>
        </c:manualLayout>
      </c:layout>
      <c:lineChart>
        <c:grouping val="stacked"/>
        <c:varyColors val="0"/>
        <c:ser>
          <c:idx val="0"/>
          <c:order val="0"/>
          <c:tx>
            <c:strRef>
              <c:f>Sterky!$C$7</c:f>
              <c:strCache>
                <c:ptCount val="1"/>
                <c:pt idx="0">
                  <c:v>Celkem v tis. m3</c:v>
                </c:pt>
              </c:strCache>
            </c:strRef>
          </c:tx>
          <c:spPr>
            <a:ln w="28575" cap="flat" cmpd="sng" algn="ctr">
              <a:solidFill>
                <a:srgbClr val="27829E"/>
              </a:solidFill>
              <a:prstDash val="solid"/>
              <a:miter lim="800000"/>
            </a:ln>
            <a:effectLst/>
          </c:spPr>
          <c:marker>
            <c:spPr>
              <a:solidFill>
                <a:srgbClr val="27829E"/>
              </a:solidFill>
              <a:ln w="28575" cap="flat" cmpd="sng" algn="ctr">
                <a:solidFill>
                  <a:srgbClr val="27829E"/>
                </a:solidFill>
                <a:prstDash val="solid"/>
                <a:miter lim="800000"/>
              </a:ln>
              <a:effectLst/>
            </c:spPr>
          </c:marker>
          <c:cat>
            <c:numRef>
              <c:f>Sterky!$E$6:$Z$6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Sterky!$E$7:$Z$7</c:f>
              <c:numCache>
                <c:formatCode>General</c:formatCode>
                <c:ptCount val="22"/>
                <c:pt idx="0">
                  <c:v>892</c:v>
                </c:pt>
                <c:pt idx="1">
                  <c:v>683</c:v>
                </c:pt>
                <c:pt idx="2">
                  <c:v>603</c:v>
                </c:pt>
                <c:pt idx="3">
                  <c:v>546</c:v>
                </c:pt>
                <c:pt idx="4">
                  <c:v>502</c:v>
                </c:pt>
                <c:pt idx="5">
                  <c:v>548</c:v>
                </c:pt>
                <c:pt idx="6">
                  <c:v>591</c:v>
                </c:pt>
                <c:pt idx="7">
                  <c:v>508</c:v>
                </c:pt>
                <c:pt idx="8">
                  <c:v>544</c:v>
                </c:pt>
                <c:pt idx="9">
                  <c:v>545</c:v>
                </c:pt>
                <c:pt idx="10">
                  <c:v>368</c:v>
                </c:pt>
                <c:pt idx="11">
                  <c:v>358</c:v>
                </c:pt>
                <c:pt idx="12">
                  <c:v>360</c:v>
                </c:pt>
                <c:pt idx="13">
                  <c:v>281</c:v>
                </c:pt>
                <c:pt idx="14">
                  <c:v>226</c:v>
                </c:pt>
                <c:pt idx="15">
                  <c:v>322</c:v>
                </c:pt>
                <c:pt idx="16">
                  <c:v>361</c:v>
                </c:pt>
                <c:pt idx="17">
                  <c:v>207</c:v>
                </c:pt>
                <c:pt idx="18">
                  <c:v>198.1</c:v>
                </c:pt>
                <c:pt idx="19">
                  <c:v>235</c:v>
                </c:pt>
                <c:pt idx="20">
                  <c:v>235</c:v>
                </c:pt>
                <c:pt idx="21">
                  <c:v>222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A7-4CC5-906A-2ADA9B2F2B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4226560"/>
        <c:axId val="44587776"/>
      </c:lineChart>
      <c:catAx>
        <c:axId val="124226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1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cs-CZ"/>
          </a:p>
        </c:txPr>
        <c:crossAx val="44587776"/>
        <c:crosses val="autoZero"/>
        <c:auto val="1"/>
        <c:lblAlgn val="ctr"/>
        <c:lblOffset val="100"/>
        <c:noMultiLvlLbl val="0"/>
      </c:catAx>
      <c:valAx>
        <c:axId val="44587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1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cs-CZ"/>
          </a:p>
        </c:txPr>
        <c:crossAx val="124226560"/>
        <c:crosses val="autoZero"/>
        <c:crossBetween val="between"/>
      </c:valAx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1"/>
          <c:order val="0"/>
          <c:tx>
            <c:strRef>
              <c:f>'Těžba podle ložisek'!$E$15</c:f>
              <c:strCache>
                <c:ptCount val="1"/>
                <c:pt idx="0">
                  <c:v> Bezděčín</c:v>
                </c:pt>
              </c:strCache>
            </c:strRef>
          </c:tx>
          <c:spPr>
            <a:solidFill>
              <a:srgbClr val="7F2F2D"/>
            </a:solidFill>
          </c:spPr>
          <c:invertIfNegative val="0"/>
          <c:cat>
            <c:numRef>
              <c:f>'Těžba podle ložisek'!$F$3:$S$3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'Těžba podle ložisek'!$F$15:$S$15</c:f>
              <c:numCache>
                <c:formatCode>General</c:formatCode>
                <c:ptCount val="14"/>
                <c:pt idx="0">
                  <c:v>116</c:v>
                </c:pt>
                <c:pt idx="1">
                  <c:v>98</c:v>
                </c:pt>
                <c:pt idx="2">
                  <c:v>96</c:v>
                </c:pt>
                <c:pt idx="3">
                  <c:v>91</c:v>
                </c:pt>
                <c:pt idx="4">
                  <c:v>84</c:v>
                </c:pt>
                <c:pt idx="5">
                  <c:v>68</c:v>
                </c:pt>
                <c:pt idx="6">
                  <c:v>75</c:v>
                </c:pt>
                <c:pt idx="7">
                  <c:v>87</c:v>
                </c:pt>
                <c:pt idx="8">
                  <c:v>88</c:v>
                </c:pt>
                <c:pt idx="9">
                  <c:v>79</c:v>
                </c:pt>
                <c:pt idx="10">
                  <c:v>83</c:v>
                </c:pt>
                <c:pt idx="11">
                  <c:v>88</c:v>
                </c:pt>
                <c:pt idx="12">
                  <c:v>77</c:v>
                </c:pt>
                <c:pt idx="13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03-4E76-8D43-94BBBC6374A1}"/>
            </c:ext>
          </c:extLst>
        </c:ser>
        <c:ser>
          <c:idx val="12"/>
          <c:order val="1"/>
          <c:tx>
            <c:strRef>
              <c:f>'Těžba podle ložisek'!$E$16</c:f>
              <c:strCache>
                <c:ptCount val="1"/>
                <c:pt idx="0">
                  <c:v> Chlum - Maršovický v.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numRef>
              <c:f>'Těžba podle ložisek'!$F$3:$S$3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'Těžba podle ložisek'!$F$16:$S$16</c:f>
              <c:numCache>
                <c:formatCode>General</c:formatCode>
                <c:ptCount val="14"/>
                <c:pt idx="0">
                  <c:v>135</c:v>
                </c:pt>
                <c:pt idx="1">
                  <c:v>152</c:v>
                </c:pt>
                <c:pt idx="2">
                  <c:v>137</c:v>
                </c:pt>
                <c:pt idx="3">
                  <c:v>120</c:v>
                </c:pt>
                <c:pt idx="4">
                  <c:v>139</c:v>
                </c:pt>
                <c:pt idx="5">
                  <c:v>154</c:v>
                </c:pt>
                <c:pt idx="6">
                  <c:v>118</c:v>
                </c:pt>
                <c:pt idx="7">
                  <c:v>120</c:v>
                </c:pt>
                <c:pt idx="8">
                  <c:v>126</c:v>
                </c:pt>
                <c:pt idx="9">
                  <c:v>132</c:v>
                </c:pt>
                <c:pt idx="10">
                  <c:v>139</c:v>
                </c:pt>
                <c:pt idx="11">
                  <c:v>145</c:v>
                </c:pt>
                <c:pt idx="12">
                  <c:v>142</c:v>
                </c:pt>
                <c:pt idx="13">
                  <c:v>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03-4E76-8D43-94BBBC6374A1}"/>
            </c:ext>
          </c:extLst>
        </c:ser>
        <c:ser>
          <c:idx val="13"/>
          <c:order val="2"/>
          <c:tx>
            <c:strRef>
              <c:f>'Těžba podle ložisek'!$E$17</c:f>
              <c:strCache>
                <c:ptCount val="1"/>
                <c:pt idx="0">
                  <c:v> Košťálov - Stružinec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numRef>
              <c:f>'Těžba podle ložisek'!$F$3:$S$3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'Těžba podle ložisek'!$F$17:$S$17</c:f>
              <c:numCache>
                <c:formatCode>General</c:formatCode>
                <c:ptCount val="14"/>
                <c:pt idx="0">
                  <c:v>275</c:v>
                </c:pt>
                <c:pt idx="1">
                  <c:v>264</c:v>
                </c:pt>
                <c:pt idx="2">
                  <c:v>269</c:v>
                </c:pt>
                <c:pt idx="3">
                  <c:v>241</c:v>
                </c:pt>
                <c:pt idx="4">
                  <c:v>206</c:v>
                </c:pt>
                <c:pt idx="5">
                  <c:v>167</c:v>
                </c:pt>
                <c:pt idx="6">
                  <c:v>226</c:v>
                </c:pt>
                <c:pt idx="7">
                  <c:v>270</c:v>
                </c:pt>
                <c:pt idx="8">
                  <c:v>304</c:v>
                </c:pt>
                <c:pt idx="9">
                  <c:v>242</c:v>
                </c:pt>
                <c:pt idx="10">
                  <c:v>251</c:v>
                </c:pt>
                <c:pt idx="11">
                  <c:v>330</c:v>
                </c:pt>
                <c:pt idx="12">
                  <c:v>334</c:v>
                </c:pt>
                <c:pt idx="13">
                  <c:v>452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03-4E76-8D43-94BBBC6374A1}"/>
            </c:ext>
          </c:extLst>
        </c:ser>
        <c:ser>
          <c:idx val="14"/>
          <c:order val="3"/>
          <c:tx>
            <c:strRef>
              <c:f>'Těžba podle ložisek'!$E$18</c:f>
              <c:strCache>
                <c:ptCount val="1"/>
                <c:pt idx="0">
                  <c:v> Krásný les u Frýdlantu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numRef>
              <c:f>'Těžba podle ložisek'!$F$3:$S$3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'Těžba podle ložisek'!$F$18:$S$18</c:f>
              <c:numCache>
                <c:formatCode>General</c:formatCode>
                <c:ptCount val="14"/>
                <c:pt idx="0">
                  <c:v>73</c:v>
                </c:pt>
                <c:pt idx="1">
                  <c:v>61</c:v>
                </c:pt>
                <c:pt idx="2">
                  <c:v>52</c:v>
                </c:pt>
                <c:pt idx="3">
                  <c:v>62</c:v>
                </c:pt>
                <c:pt idx="4">
                  <c:v>41</c:v>
                </c:pt>
                <c:pt idx="5">
                  <c:v>29</c:v>
                </c:pt>
                <c:pt idx="6">
                  <c:v>19</c:v>
                </c:pt>
                <c:pt idx="7">
                  <c:v>3</c:v>
                </c:pt>
                <c:pt idx="8">
                  <c:v>14</c:v>
                </c:pt>
                <c:pt idx="9">
                  <c:v>0</c:v>
                </c:pt>
                <c:pt idx="10">
                  <c:v>8</c:v>
                </c:pt>
                <c:pt idx="11">
                  <c:v>4</c:v>
                </c:pt>
                <c:pt idx="12">
                  <c:v>7</c:v>
                </c:pt>
                <c:pt idx="1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03-4E76-8D43-94BBBC6374A1}"/>
            </c:ext>
          </c:extLst>
        </c:ser>
        <c:ser>
          <c:idx val="15"/>
          <c:order val="4"/>
          <c:tx>
            <c:strRef>
              <c:f>'Těžba podle ložisek'!$E$19</c:f>
              <c:strCache>
                <c:ptCount val="1"/>
                <c:pt idx="0">
                  <c:v> Smrčí 2 a 3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numRef>
              <c:f>'Těžba podle ložisek'!$F$3:$S$3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'Těžba podle ložisek'!$F$19:$S$19</c:f>
              <c:numCache>
                <c:formatCode>General</c:formatCode>
                <c:ptCount val="14"/>
                <c:pt idx="0">
                  <c:v>80</c:v>
                </c:pt>
                <c:pt idx="1">
                  <c:v>93</c:v>
                </c:pt>
                <c:pt idx="2">
                  <c:v>95</c:v>
                </c:pt>
                <c:pt idx="3">
                  <c:v>82</c:v>
                </c:pt>
                <c:pt idx="4">
                  <c:v>80</c:v>
                </c:pt>
                <c:pt idx="5">
                  <c:v>85</c:v>
                </c:pt>
                <c:pt idx="6">
                  <c:v>97</c:v>
                </c:pt>
                <c:pt idx="7">
                  <c:v>108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03-4E76-8D43-94BBBC6374A1}"/>
            </c:ext>
          </c:extLst>
        </c:ser>
        <c:ser>
          <c:idx val="16"/>
          <c:order val="5"/>
          <c:tx>
            <c:strRef>
              <c:f>'Těžba podle ložisek'!$E$20</c:f>
              <c:strCache>
                <c:ptCount val="1"/>
                <c:pt idx="0">
                  <c:v> Tachov u Doks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numRef>
              <c:f>'Těžba podle ložisek'!$F$3:$S$3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'Těžba podle ložisek'!$F$20:$S$20</c:f>
              <c:numCache>
                <c:formatCode>General</c:formatCode>
                <c:ptCount val="14"/>
                <c:pt idx="0">
                  <c:v>37</c:v>
                </c:pt>
                <c:pt idx="1">
                  <c:v>41</c:v>
                </c:pt>
                <c:pt idx="2">
                  <c:v>32</c:v>
                </c:pt>
                <c:pt idx="3">
                  <c:v>16</c:v>
                </c:pt>
                <c:pt idx="4">
                  <c:v>40</c:v>
                </c:pt>
                <c:pt idx="5">
                  <c:v>39</c:v>
                </c:pt>
                <c:pt idx="6">
                  <c:v>40</c:v>
                </c:pt>
                <c:pt idx="7">
                  <c:v>27</c:v>
                </c:pt>
                <c:pt idx="8">
                  <c:v>48</c:v>
                </c:pt>
                <c:pt idx="9">
                  <c:v>22</c:v>
                </c:pt>
                <c:pt idx="10">
                  <c:v>48</c:v>
                </c:pt>
                <c:pt idx="11">
                  <c:v>49</c:v>
                </c:pt>
                <c:pt idx="12">
                  <c:v>39</c:v>
                </c:pt>
                <c:pt idx="13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E03-4E76-8D43-94BBBC6374A1}"/>
            </c:ext>
          </c:extLst>
        </c:ser>
        <c:ser>
          <c:idx val="17"/>
          <c:order val="6"/>
          <c:tx>
            <c:strRef>
              <c:f>'Těžba podle ložisek'!$E$21</c:f>
              <c:strCache>
                <c:ptCount val="1"/>
                <c:pt idx="0">
                  <c:v> Záhoří - Proseč 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numRef>
              <c:f>'Těžba podle ložisek'!$F$3:$S$3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'Těžba podle ložisek'!$F$21:$S$21</c:f>
              <c:numCache>
                <c:formatCode>General</c:formatCode>
                <c:ptCount val="14"/>
                <c:pt idx="0">
                  <c:v>20</c:v>
                </c:pt>
                <c:pt idx="1">
                  <c:v>20</c:v>
                </c:pt>
                <c:pt idx="2">
                  <c:v>19</c:v>
                </c:pt>
                <c:pt idx="3">
                  <c:v>22</c:v>
                </c:pt>
                <c:pt idx="4">
                  <c:v>18</c:v>
                </c:pt>
                <c:pt idx="5">
                  <c:v>9</c:v>
                </c:pt>
                <c:pt idx="6">
                  <c:v>11</c:v>
                </c:pt>
                <c:pt idx="7">
                  <c:v>23</c:v>
                </c:pt>
                <c:pt idx="8">
                  <c:v>16</c:v>
                </c:pt>
                <c:pt idx="9">
                  <c:v>24</c:v>
                </c:pt>
                <c:pt idx="10">
                  <c:v>28</c:v>
                </c:pt>
                <c:pt idx="11">
                  <c:v>23</c:v>
                </c:pt>
                <c:pt idx="12">
                  <c:v>23</c:v>
                </c:pt>
                <c:pt idx="1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E03-4E76-8D43-94BBBC6374A1}"/>
            </c:ext>
          </c:extLst>
        </c:ser>
        <c:ser>
          <c:idx val="18"/>
          <c:order val="7"/>
          <c:tx>
            <c:strRef>
              <c:f>'Těžba podle ložisek'!$E$22</c:f>
              <c:strCache>
                <c:ptCount val="1"/>
                <c:pt idx="0">
                  <c:v> Žandov u České Lípy</c:v>
                </c:pt>
              </c:strCache>
            </c:strRef>
          </c:tx>
          <c:spPr>
            <a:solidFill>
              <a:srgbClr val="E456C6"/>
            </a:solidFill>
          </c:spPr>
          <c:invertIfNegative val="0"/>
          <c:cat>
            <c:numRef>
              <c:f>'Těžba podle ložisek'!$F$3:$S$3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'Těžba podle ložisek'!$F$22:$S$22</c:f>
              <c:numCache>
                <c:formatCode>General</c:formatCode>
                <c:ptCount val="14"/>
                <c:pt idx="0">
                  <c:v>4</c:v>
                </c:pt>
                <c:pt idx="1">
                  <c:v>4</c:v>
                </c:pt>
                <c:pt idx="2">
                  <c:v>26</c:v>
                </c:pt>
                <c:pt idx="3">
                  <c:v>13</c:v>
                </c:pt>
                <c:pt idx="4">
                  <c:v>8</c:v>
                </c:pt>
                <c:pt idx="5">
                  <c:v>0</c:v>
                </c:pt>
                <c:pt idx="6">
                  <c:v>17</c:v>
                </c:pt>
                <c:pt idx="7">
                  <c:v>9</c:v>
                </c:pt>
                <c:pt idx="8">
                  <c:v>12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E03-4E76-8D43-94BBBC637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295854080"/>
        <c:axId val="78806336"/>
      </c:barChart>
      <c:catAx>
        <c:axId val="29585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cs-CZ"/>
          </a:p>
        </c:txPr>
        <c:crossAx val="78806336"/>
        <c:crosses val="autoZero"/>
        <c:auto val="1"/>
        <c:lblAlgn val="ctr"/>
        <c:lblOffset val="100"/>
        <c:noMultiLvlLbl val="0"/>
      </c:catAx>
      <c:valAx>
        <c:axId val="788063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cs-CZ"/>
          </a:p>
        </c:txPr>
        <c:crossAx val="29585408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0992683885528821E-2"/>
          <c:y val="0.82771274828665287"/>
          <c:w val="0.93187892417533591"/>
          <c:h val="0.14797125760291363"/>
        </c:manualLayout>
      </c:layout>
      <c:overlay val="0"/>
      <c:txPr>
        <a:bodyPr/>
        <a:lstStyle/>
        <a:p>
          <a:pPr>
            <a:defRPr sz="1400" b="1"/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0262721028343407E-2"/>
          <c:y val="2.1620973197659415E-2"/>
          <c:w val="0.91878950334302989"/>
          <c:h val="0.7278299379982284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'Těžba podle ložisek'!$F$128</c:f>
              <c:strCache>
                <c:ptCount val="1"/>
                <c:pt idx="0">
                  <c:v> Cidlina - Doubravice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numRef>
              <c:f>'Těžba podle ložisek'!$G$127:$T$127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'Těžba podle ložisek'!$G$128:$T$128</c:f>
              <c:numCache>
                <c:formatCode>General</c:formatCode>
                <c:ptCount val="14"/>
                <c:pt idx="0">
                  <c:v>14</c:v>
                </c:pt>
                <c:pt idx="1">
                  <c:v>63</c:v>
                </c:pt>
                <c:pt idx="2">
                  <c:v>33</c:v>
                </c:pt>
                <c:pt idx="3">
                  <c:v>21</c:v>
                </c:pt>
                <c:pt idx="4">
                  <c:v>26</c:v>
                </c:pt>
                <c:pt idx="5">
                  <c:v>20</c:v>
                </c:pt>
                <c:pt idx="6">
                  <c:v>18</c:v>
                </c:pt>
                <c:pt idx="7">
                  <c:v>24</c:v>
                </c:pt>
                <c:pt idx="8">
                  <c:v>14</c:v>
                </c:pt>
                <c:pt idx="9">
                  <c:v>12</c:v>
                </c:pt>
                <c:pt idx="10">
                  <c:v>18.5</c:v>
                </c:pt>
                <c:pt idx="11">
                  <c:v>10</c:v>
                </c:pt>
                <c:pt idx="12">
                  <c:v>19</c:v>
                </c:pt>
                <c:pt idx="1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E3-40DA-B838-40F95FF2ADCC}"/>
            </c:ext>
          </c:extLst>
        </c:ser>
        <c:ser>
          <c:idx val="1"/>
          <c:order val="1"/>
          <c:tx>
            <c:strRef>
              <c:f>'Těžba podle ložisek'!$F$129</c:f>
              <c:strCache>
                <c:ptCount val="1"/>
                <c:pt idx="0">
                  <c:v> Krásný les u Frýdlantu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'Těžba podle ložisek'!$G$127:$T$127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'Těžba podle ložisek'!$G$129:$T$129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29</c:v>
                </c:pt>
                <c:pt idx="6">
                  <c:v>30</c:v>
                </c:pt>
                <c:pt idx="7">
                  <c:v>25</c:v>
                </c:pt>
                <c:pt idx="8">
                  <c:v>33</c:v>
                </c:pt>
                <c:pt idx="9">
                  <c:v>22</c:v>
                </c:pt>
                <c:pt idx="10">
                  <c:v>33</c:v>
                </c:pt>
                <c:pt idx="11">
                  <c:v>32.299999999999997</c:v>
                </c:pt>
                <c:pt idx="12">
                  <c:v>21</c:v>
                </c:pt>
                <c:pt idx="1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E3-40DA-B838-40F95FF2ADCC}"/>
            </c:ext>
          </c:extLst>
        </c:ser>
        <c:ser>
          <c:idx val="2"/>
          <c:order val="2"/>
          <c:tx>
            <c:strRef>
              <c:f>'Těžba podle ložisek'!$F$130</c:f>
              <c:strCache>
                <c:ptCount val="1"/>
                <c:pt idx="0">
                  <c:v> Studenec u Horek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D0E3-40DA-B838-40F95FF2ADCC}"/>
              </c:ext>
            </c:extLst>
          </c:dPt>
          <c:cat>
            <c:numRef>
              <c:f>'Těžba podle ložisek'!$G$127:$T$127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'Těžba podle ložisek'!$G$130:$T$130</c:f>
              <c:numCache>
                <c:formatCode>General</c:formatCode>
                <c:ptCount val="14"/>
                <c:pt idx="0">
                  <c:v>43</c:v>
                </c:pt>
                <c:pt idx="1">
                  <c:v>50</c:v>
                </c:pt>
                <c:pt idx="2">
                  <c:v>56</c:v>
                </c:pt>
                <c:pt idx="3">
                  <c:v>50</c:v>
                </c:pt>
                <c:pt idx="4">
                  <c:v>63</c:v>
                </c:pt>
                <c:pt idx="5">
                  <c:v>57</c:v>
                </c:pt>
                <c:pt idx="6">
                  <c:v>51</c:v>
                </c:pt>
                <c:pt idx="7">
                  <c:v>62</c:v>
                </c:pt>
                <c:pt idx="8">
                  <c:v>52</c:v>
                </c:pt>
                <c:pt idx="9">
                  <c:v>44</c:v>
                </c:pt>
                <c:pt idx="10">
                  <c:v>53.4</c:v>
                </c:pt>
                <c:pt idx="11">
                  <c:v>67</c:v>
                </c:pt>
                <c:pt idx="12">
                  <c:v>53</c:v>
                </c:pt>
                <c:pt idx="13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E3-40DA-B838-40F95FF2ADCC}"/>
            </c:ext>
          </c:extLst>
        </c:ser>
        <c:ser>
          <c:idx val="3"/>
          <c:order val="3"/>
          <c:tx>
            <c:strRef>
              <c:f>'Těžba podle ložisek'!$F$131</c:f>
              <c:strCache>
                <c:ptCount val="1"/>
                <c:pt idx="0">
                  <c:v>Hraničná-odval</c:v>
                </c:pt>
              </c:strCache>
            </c:strRef>
          </c:tx>
          <c:spPr>
            <a:solidFill>
              <a:srgbClr val="7F2F2D"/>
            </a:solidFill>
          </c:spPr>
          <c:invertIfNegative val="0"/>
          <c:cat>
            <c:numRef>
              <c:f>'Těžba podle ložisek'!$G$127:$T$127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'Těžba podle ložisek'!$G$131:$T$131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0E3-40DA-B838-40F95FF2ADCC}"/>
            </c:ext>
          </c:extLst>
        </c:ser>
        <c:ser>
          <c:idx val="4"/>
          <c:order val="4"/>
          <c:tx>
            <c:strRef>
              <c:f>'Těžba podle ložisek'!$F$132</c:f>
              <c:strCache>
                <c:ptCount val="1"/>
                <c:pt idx="0">
                  <c:v> Záhoří - Proseč 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numRef>
              <c:f>'Těžba podle ložisek'!$G$127:$T$127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'Těžba podle ložisek'!$G$132:$T$132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</c:v>
                </c:pt>
                <c:pt idx="6">
                  <c:v>9</c:v>
                </c:pt>
                <c:pt idx="7">
                  <c:v>4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4.2</c:v>
                </c:pt>
                <c:pt idx="12">
                  <c:v>3</c:v>
                </c:pt>
                <c:pt idx="13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0E3-40DA-B838-40F95FF2ADCC}"/>
            </c:ext>
          </c:extLst>
        </c:ser>
        <c:ser>
          <c:idx val="5"/>
          <c:order val="5"/>
          <c:tx>
            <c:strRef>
              <c:f>'Těžba podle ložisek'!$F$133</c:f>
              <c:strCache>
                <c:ptCount val="1"/>
                <c:pt idx="0">
                  <c:v> Žandov u České Lípy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cat>
            <c:numRef>
              <c:f>'Těžba podle ložisek'!$G$127:$T$127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'Těžba podle ložisek'!$G$133:$T$133</c:f>
              <c:numCache>
                <c:formatCode>General</c:formatCode>
                <c:ptCount val="14"/>
                <c:pt idx="0">
                  <c:v>1</c:v>
                </c:pt>
                <c:pt idx="1">
                  <c:v>0</c:v>
                </c:pt>
                <c:pt idx="2">
                  <c:v>12</c:v>
                </c:pt>
                <c:pt idx="3">
                  <c:v>0</c:v>
                </c:pt>
                <c:pt idx="4">
                  <c:v>0</c:v>
                </c:pt>
                <c:pt idx="5">
                  <c:v>18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0E3-40DA-B838-40F95FF2AD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4"/>
        <c:overlap val="100"/>
        <c:axId val="124744192"/>
        <c:axId val="78822720"/>
      </c:barChart>
      <c:catAx>
        <c:axId val="124744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cs-CZ"/>
          </a:p>
        </c:txPr>
        <c:crossAx val="78822720"/>
        <c:crosses val="autoZero"/>
        <c:auto val="1"/>
        <c:lblAlgn val="ctr"/>
        <c:lblOffset val="100"/>
        <c:noMultiLvlLbl val="0"/>
      </c:catAx>
      <c:valAx>
        <c:axId val="78822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cs-CZ"/>
          </a:p>
        </c:txPr>
        <c:crossAx val="124744192"/>
        <c:crosses val="autoZero"/>
        <c:crossBetween val="between"/>
      </c:valAx>
      <c:spPr>
        <a:ln w="9525"/>
      </c:spPr>
    </c:plotArea>
    <c:legend>
      <c:legendPos val="b"/>
      <c:layout>
        <c:manualLayout>
          <c:xMode val="edge"/>
          <c:yMode val="edge"/>
          <c:x val="5.0000012018453617E-2"/>
          <c:y val="0.84977148597726448"/>
          <c:w val="0.89999997596309278"/>
          <c:h val="0.13718084362264288"/>
        </c:manualLayout>
      </c:layout>
      <c:overlay val="0"/>
      <c:txPr>
        <a:bodyPr/>
        <a:lstStyle/>
        <a:p>
          <a:pPr>
            <a:defRPr sz="1600" b="1"/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List1!$B$17:$C$17</c:f>
              <c:strCache>
                <c:ptCount val="1"/>
                <c:pt idx="0">
                  <c:v>uran tisíc tun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cat>
            <c:numRef>
              <c:f>List1!$D$16:$Q$16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List1!$D$17:$Q$17</c:f>
              <c:numCache>
                <c:formatCode>0.0000</c:formatCode>
                <c:ptCount val="14"/>
                <c:pt idx="0">
                  <c:v>3.7200000000000004E-2</c:v>
                </c:pt>
                <c:pt idx="1">
                  <c:v>4.1799999999999997E-2</c:v>
                </c:pt>
                <c:pt idx="2">
                  <c:v>4.3999999999999997E-2</c:v>
                </c:pt>
                <c:pt idx="3">
                  <c:v>1.8600000000000002E-2</c:v>
                </c:pt>
                <c:pt idx="4">
                  <c:v>2.7800000000000002E-2</c:v>
                </c:pt>
                <c:pt idx="5">
                  <c:v>2.24E-2</c:v>
                </c:pt>
                <c:pt idx="6">
                  <c:v>2.7E-2</c:v>
                </c:pt>
                <c:pt idx="7">
                  <c:v>2.6499999999999999E-2</c:v>
                </c:pt>
                <c:pt idx="8">
                  <c:v>2.75E-2</c:v>
                </c:pt>
                <c:pt idx="9">
                  <c:v>3.1800000000000002E-2</c:v>
                </c:pt>
                <c:pt idx="10">
                  <c:v>3.32E-2</c:v>
                </c:pt>
                <c:pt idx="11">
                  <c:v>3.4099999999999998E-2</c:v>
                </c:pt>
                <c:pt idx="12">
                  <c:v>3.3299999999999996E-2</c:v>
                </c:pt>
                <c:pt idx="13" formatCode="General">
                  <c:v>2.8799999999999999E-2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4C-4029-A05D-615E162B7C31}"/>
            </c:ext>
          </c:extLst>
        </c:ser>
        <c:ser>
          <c:idx val="1"/>
          <c:order val="1"/>
          <c:tx>
            <c:strRef>
              <c:f>List1!$B$18:$C$18</c:f>
              <c:strCache>
                <c:ptCount val="1"/>
                <c:pt idx="0">
                  <c:v>písky sklářské tisíc tun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numRef>
              <c:f>List1!$D$16:$Q$16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List1!$D$18:$Q$18</c:f>
              <c:numCache>
                <c:formatCode>General</c:formatCode>
                <c:ptCount val="14"/>
                <c:pt idx="0">
                  <c:v>278</c:v>
                </c:pt>
                <c:pt idx="1">
                  <c:v>478</c:v>
                </c:pt>
                <c:pt idx="2">
                  <c:v>475</c:v>
                </c:pt>
                <c:pt idx="3">
                  <c:v>356</c:v>
                </c:pt>
                <c:pt idx="4">
                  <c:v>410</c:v>
                </c:pt>
                <c:pt idx="5">
                  <c:v>330</c:v>
                </c:pt>
                <c:pt idx="6">
                  <c:v>281</c:v>
                </c:pt>
                <c:pt idx="7">
                  <c:v>210</c:v>
                </c:pt>
                <c:pt idx="8">
                  <c:v>256</c:v>
                </c:pt>
                <c:pt idx="9">
                  <c:v>266</c:v>
                </c:pt>
                <c:pt idx="10">
                  <c:v>253</c:v>
                </c:pt>
                <c:pt idx="11">
                  <c:v>195</c:v>
                </c:pt>
                <c:pt idx="12">
                  <c:v>206</c:v>
                </c:pt>
                <c:pt idx="13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4C-4029-A05D-615E162B7C31}"/>
            </c:ext>
          </c:extLst>
        </c:ser>
        <c:ser>
          <c:idx val="2"/>
          <c:order val="2"/>
          <c:tx>
            <c:strRef>
              <c:f>List1!$B$19:$C$19</c:f>
              <c:strCache>
                <c:ptCount val="1"/>
                <c:pt idx="0">
                  <c:v>písky slévárenské tisíc tun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cat>
            <c:numRef>
              <c:f>List1!$D$16:$Q$16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List1!$D$19:$Q$19</c:f>
              <c:numCache>
                <c:formatCode>General</c:formatCode>
                <c:ptCount val="14"/>
                <c:pt idx="0">
                  <c:v>478</c:v>
                </c:pt>
                <c:pt idx="1">
                  <c:v>338</c:v>
                </c:pt>
                <c:pt idx="2">
                  <c:v>170</c:v>
                </c:pt>
                <c:pt idx="3">
                  <c:v>260</c:v>
                </c:pt>
                <c:pt idx="4">
                  <c:v>247</c:v>
                </c:pt>
                <c:pt idx="5">
                  <c:v>326</c:v>
                </c:pt>
                <c:pt idx="6">
                  <c:v>286</c:v>
                </c:pt>
                <c:pt idx="7">
                  <c:v>351</c:v>
                </c:pt>
                <c:pt idx="8">
                  <c:v>314</c:v>
                </c:pt>
                <c:pt idx="9">
                  <c:v>332</c:v>
                </c:pt>
                <c:pt idx="10">
                  <c:v>331</c:v>
                </c:pt>
                <c:pt idx="11">
                  <c:v>350</c:v>
                </c:pt>
                <c:pt idx="12">
                  <c:v>332</c:v>
                </c:pt>
                <c:pt idx="13">
                  <c:v>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4C-4029-A05D-615E162B7C31}"/>
            </c:ext>
          </c:extLst>
        </c:ser>
        <c:ser>
          <c:idx val="3"/>
          <c:order val="3"/>
          <c:tx>
            <c:strRef>
              <c:f>List1!$B$20:$C$20</c:f>
              <c:strCache>
                <c:ptCount val="1"/>
                <c:pt idx="0">
                  <c:v>dekorační kámen tisíc tun</c:v>
                </c:pt>
              </c:strCache>
            </c:strRef>
          </c:tx>
          <c:invertIfNegative val="0"/>
          <c:cat>
            <c:numRef>
              <c:f>List1!$D$16:$Q$16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List1!$D$20:$Q$20</c:f>
              <c:numCache>
                <c:formatCode>General</c:formatCode>
                <c:ptCount val="14"/>
                <c:pt idx="0">
                  <c:v>8.1199999999999992</c:v>
                </c:pt>
                <c:pt idx="1">
                  <c:v>8.99</c:v>
                </c:pt>
                <c:pt idx="2">
                  <c:v>13.63</c:v>
                </c:pt>
                <c:pt idx="3">
                  <c:v>11.309999999999999</c:v>
                </c:pt>
                <c:pt idx="4">
                  <c:v>3.77</c:v>
                </c:pt>
                <c:pt idx="5">
                  <c:v>3.77</c:v>
                </c:pt>
                <c:pt idx="6">
                  <c:v>8.41</c:v>
                </c:pt>
                <c:pt idx="7">
                  <c:v>9.5699999999999985</c:v>
                </c:pt>
                <c:pt idx="8">
                  <c:v>12.469999999999999</c:v>
                </c:pt>
                <c:pt idx="9">
                  <c:v>11.02</c:v>
                </c:pt>
                <c:pt idx="10">
                  <c:v>8.1199999999999992</c:v>
                </c:pt>
                <c:pt idx="11">
                  <c:v>11.6</c:v>
                </c:pt>
                <c:pt idx="12">
                  <c:v>11.97</c:v>
                </c:pt>
                <c:pt idx="13">
                  <c:v>13.68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4C-4029-A05D-615E162B7C31}"/>
            </c:ext>
          </c:extLst>
        </c:ser>
        <c:ser>
          <c:idx val="4"/>
          <c:order val="4"/>
          <c:tx>
            <c:strRef>
              <c:f>List1!$B$21:$C$21</c:f>
              <c:strCache>
                <c:ptCount val="1"/>
                <c:pt idx="0">
                  <c:v>stavební kámen tisíc tun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numRef>
              <c:f>List1!$D$16:$Q$16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List1!$D$21:$Q$21</c:f>
              <c:numCache>
                <c:formatCode>General</c:formatCode>
                <c:ptCount val="14"/>
                <c:pt idx="0">
                  <c:v>2109</c:v>
                </c:pt>
                <c:pt idx="1">
                  <c:v>2089.0500000000002</c:v>
                </c:pt>
                <c:pt idx="2">
                  <c:v>2069.1</c:v>
                </c:pt>
                <c:pt idx="3">
                  <c:v>1843.95</c:v>
                </c:pt>
                <c:pt idx="4">
                  <c:v>1755.6000000000001</c:v>
                </c:pt>
                <c:pt idx="5">
                  <c:v>1570.3500000000001</c:v>
                </c:pt>
                <c:pt idx="6">
                  <c:v>1718.55</c:v>
                </c:pt>
                <c:pt idx="7">
                  <c:v>1843.95</c:v>
                </c:pt>
                <c:pt idx="8">
                  <c:v>2017.8</c:v>
                </c:pt>
                <c:pt idx="9">
                  <c:v>1707.15</c:v>
                </c:pt>
                <c:pt idx="10">
                  <c:v>1872.45</c:v>
                </c:pt>
                <c:pt idx="11">
                  <c:v>2106.15</c:v>
                </c:pt>
                <c:pt idx="12">
                  <c:v>2093.8000000000002</c:v>
                </c:pt>
                <c:pt idx="13">
                  <c:v>2293.9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74C-4029-A05D-615E162B7C31}"/>
            </c:ext>
          </c:extLst>
        </c:ser>
        <c:ser>
          <c:idx val="5"/>
          <c:order val="5"/>
          <c:tx>
            <c:strRef>
              <c:f>List1!$B$22:$C$22</c:f>
              <c:strCache>
                <c:ptCount val="1"/>
                <c:pt idx="0">
                  <c:v>štěrkopísky tisíc tun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numRef>
              <c:f>List1!$D$16:$Q$16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List1!$D$22:$Q$22</c:f>
              <c:numCache>
                <c:formatCode>General</c:formatCode>
                <c:ptCount val="14"/>
                <c:pt idx="0">
                  <c:v>216</c:v>
                </c:pt>
                <c:pt idx="1">
                  <c:v>153</c:v>
                </c:pt>
                <c:pt idx="2">
                  <c:v>109.8</c:v>
                </c:pt>
                <c:pt idx="3">
                  <c:v>198</c:v>
                </c:pt>
                <c:pt idx="4">
                  <c:v>252</c:v>
                </c:pt>
                <c:pt idx="5">
                  <c:v>277.2</c:v>
                </c:pt>
                <c:pt idx="6">
                  <c:v>183.6</c:v>
                </c:pt>
                <c:pt idx="7">
                  <c:v>345.6</c:v>
                </c:pt>
                <c:pt idx="8">
                  <c:v>558</c:v>
                </c:pt>
                <c:pt idx="9">
                  <c:v>300.60000000000002</c:v>
                </c:pt>
                <c:pt idx="10">
                  <c:v>277.2</c:v>
                </c:pt>
                <c:pt idx="11">
                  <c:v>342</c:v>
                </c:pt>
                <c:pt idx="12">
                  <c:v>324</c:v>
                </c:pt>
                <c:pt idx="13">
                  <c:v>293.39999999999998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4C-4029-A05D-615E162B7C31}"/>
            </c:ext>
          </c:extLst>
        </c:ser>
        <c:ser>
          <c:idx val="6"/>
          <c:order val="6"/>
          <c:tx>
            <c:strRef>
              <c:f>List1!$B$23:$C$23</c:f>
              <c:strCache>
                <c:ptCount val="1"/>
                <c:pt idx="0">
                  <c:v>N-stavební kámen tisíc tun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numRef>
              <c:f>List1!$D$16:$Q$16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List1!$D$23:$Q$23</c:f>
              <c:numCache>
                <c:formatCode>General</c:formatCode>
                <c:ptCount val="14"/>
                <c:pt idx="0">
                  <c:v>165.3</c:v>
                </c:pt>
                <c:pt idx="1">
                  <c:v>322.05</c:v>
                </c:pt>
                <c:pt idx="2">
                  <c:v>287.85000000000002</c:v>
                </c:pt>
                <c:pt idx="3">
                  <c:v>202.35</c:v>
                </c:pt>
                <c:pt idx="4">
                  <c:v>267.90000000000003</c:v>
                </c:pt>
                <c:pt idx="5">
                  <c:v>379.05</c:v>
                </c:pt>
                <c:pt idx="6">
                  <c:v>307.8</c:v>
                </c:pt>
                <c:pt idx="7">
                  <c:v>327.75</c:v>
                </c:pt>
                <c:pt idx="8">
                  <c:v>282.15000000000003</c:v>
                </c:pt>
                <c:pt idx="9">
                  <c:v>222.3</c:v>
                </c:pt>
                <c:pt idx="10">
                  <c:v>298.96500000000003</c:v>
                </c:pt>
                <c:pt idx="11">
                  <c:v>323.47500000000002</c:v>
                </c:pt>
                <c:pt idx="12">
                  <c:v>278.39999999999998</c:v>
                </c:pt>
                <c:pt idx="13">
                  <c:v>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74C-4029-A05D-615E162B7C31}"/>
            </c:ext>
          </c:extLst>
        </c:ser>
        <c:ser>
          <c:idx val="7"/>
          <c:order val="7"/>
          <c:tx>
            <c:strRef>
              <c:f>List1!$B$24:$C$24</c:f>
              <c:strCache>
                <c:ptCount val="1"/>
                <c:pt idx="0">
                  <c:v>N- štěrkopísky tisíc tun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numRef>
              <c:f>List1!$D$16:$Q$16</c:f>
              <c:numCache>
                <c:formatCode>General</c:formatCode>
                <c:ptCount val="1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</c:numCache>
            </c:numRef>
          </c:cat>
          <c:val>
            <c:numRef>
              <c:f>List1!$D$24:$Q$24</c:f>
              <c:numCache>
                <c:formatCode>General</c:formatCode>
                <c:ptCount val="14"/>
                <c:pt idx="0">
                  <c:v>703.80000000000007</c:v>
                </c:pt>
                <c:pt idx="1">
                  <c:v>750.6</c:v>
                </c:pt>
                <c:pt idx="2">
                  <c:v>552.6</c:v>
                </c:pt>
                <c:pt idx="3">
                  <c:v>275.40000000000003</c:v>
                </c:pt>
                <c:pt idx="4">
                  <c:v>396</c:v>
                </c:pt>
                <c:pt idx="5">
                  <c:v>228.6</c:v>
                </c:pt>
                <c:pt idx="6">
                  <c:v>223.20000000000002</c:v>
                </c:pt>
                <c:pt idx="7">
                  <c:v>234</c:v>
                </c:pt>
                <c:pt idx="8">
                  <c:v>90</c:v>
                </c:pt>
                <c:pt idx="9">
                  <c:v>68.400000000000006</c:v>
                </c:pt>
                <c:pt idx="10">
                  <c:v>79.92</c:v>
                </c:pt>
                <c:pt idx="11">
                  <c:v>82.44</c:v>
                </c:pt>
                <c:pt idx="12">
                  <c:v>98.28</c:v>
                </c:pt>
                <c:pt idx="13">
                  <c:v>104.4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74C-4029-A05D-615E162B7C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280552448"/>
        <c:axId val="44580864"/>
      </c:barChart>
      <c:catAx>
        <c:axId val="28055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cs-CZ"/>
          </a:p>
        </c:txPr>
        <c:crossAx val="44580864"/>
        <c:crosses val="autoZero"/>
        <c:auto val="1"/>
        <c:lblAlgn val="ctr"/>
        <c:lblOffset val="100"/>
        <c:noMultiLvlLbl val="0"/>
      </c:catAx>
      <c:valAx>
        <c:axId val="44580864"/>
        <c:scaling>
          <c:orientation val="minMax"/>
        </c:scaling>
        <c:delete val="0"/>
        <c:axPos val="l"/>
        <c:majorGridlines/>
        <c:numFmt formatCode="0" sourceLinked="0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cs-CZ"/>
          </a:p>
        </c:txPr>
        <c:crossAx val="28055244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4580171352977434E-2"/>
          <c:y val="0.78193816665557769"/>
          <c:w val="0.94341821972778173"/>
          <c:h val="0.20226761092073059"/>
        </c:manualLayout>
      </c:layout>
      <c:overlay val="0"/>
      <c:txPr>
        <a:bodyPr/>
        <a:lstStyle/>
        <a:p>
          <a:pPr>
            <a:defRPr sz="1600"/>
          </a:pPr>
          <a:endParaRPr lang="cs-CZ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847AB-3B75-FF4A-B0A2-6BEB5C2F7506}" type="datetimeFigureOut">
              <a:rPr lang="en-US" smtClean="0"/>
              <a:t>3/29/2022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B9A84A-733A-0C47-AC2B-F0C70F83A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9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262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389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290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732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18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734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982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188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70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647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397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601718" y="685800"/>
            <a:ext cx="3199258" cy="269748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601718" y="3474720"/>
            <a:ext cx="3199258" cy="269748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1343025" y="685800"/>
            <a:ext cx="3199258" cy="269748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343025" y="3474720"/>
            <a:ext cx="3199258" cy="269748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366068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4">
          <p15:clr>
            <a:srgbClr val="FBAE40"/>
          </p15:clr>
        </p15:guide>
        <p15:guide id="3" pos="5436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2880">
          <p15:clr>
            <a:srgbClr val="FBAE40"/>
          </p15:clr>
        </p15:guide>
        <p15:guide id="7" pos="846">
          <p15:clr>
            <a:srgbClr val="FBAE40"/>
          </p15:clr>
        </p15:guide>
        <p15:guide id="8" pos="4914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527856" y="4"/>
            <a:ext cx="2088293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515244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846">
          <p15:clr>
            <a:srgbClr val="FBAE40"/>
          </p15:clr>
        </p15:guide>
        <p15:guide id="4" pos="4914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9144000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20178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846">
          <p15:clr>
            <a:srgbClr val="FBAE40"/>
          </p15:clr>
        </p15:guide>
        <p15:guide id="4" pos="4914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343025" y="1042859"/>
            <a:ext cx="645795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1315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846">
          <p15:clr>
            <a:srgbClr val="FBAE40"/>
          </p15:clr>
        </p15:guide>
        <p15:guide id="4" pos="4914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343025" y="1042859"/>
            <a:ext cx="6457950" cy="495486"/>
          </a:xfrm>
          <a:prstGeom prst="rect">
            <a:avLst/>
          </a:prstGeom>
        </p:spPr>
        <p:txBody>
          <a:bodyPr lIns="0" rIns="0"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343025" y="1042859"/>
            <a:ext cx="6457950" cy="495486"/>
          </a:xfrm>
          <a:prstGeom prst="rect">
            <a:avLst/>
          </a:prstGeom>
        </p:spPr>
        <p:txBody>
          <a:bodyPr lIns="0" rIns="0"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1921945" y="2388327"/>
            <a:ext cx="1140595" cy="1481428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4001705" y="2388327"/>
            <a:ext cx="1140595" cy="1481428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6081464" y="2388327"/>
            <a:ext cx="1140595" cy="1481428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79991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343025" y="1042859"/>
            <a:ext cx="645795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475934" y="2078670"/>
            <a:ext cx="1012751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2773272" y="2078670"/>
            <a:ext cx="1012751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4070610" y="2078670"/>
            <a:ext cx="1012751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20" hasCustomPrompt="1"/>
          </p:nvPr>
        </p:nvSpPr>
        <p:spPr>
          <a:xfrm>
            <a:off x="5367949" y="2078670"/>
            <a:ext cx="1012751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6665287" y="2078670"/>
            <a:ext cx="1012751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1475934" y="4183916"/>
            <a:ext cx="1012751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23" hasCustomPrompt="1"/>
          </p:nvPr>
        </p:nvSpPr>
        <p:spPr>
          <a:xfrm>
            <a:off x="2773272" y="4183916"/>
            <a:ext cx="1012751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4" hasCustomPrompt="1"/>
          </p:nvPr>
        </p:nvSpPr>
        <p:spPr>
          <a:xfrm>
            <a:off x="4070610" y="4183916"/>
            <a:ext cx="1012751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25" hasCustomPrompt="1"/>
          </p:nvPr>
        </p:nvSpPr>
        <p:spPr>
          <a:xfrm>
            <a:off x="5367949" y="4183916"/>
            <a:ext cx="1012751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26" hasCustomPrompt="1"/>
          </p:nvPr>
        </p:nvSpPr>
        <p:spPr>
          <a:xfrm>
            <a:off x="6665287" y="4183916"/>
            <a:ext cx="1012751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563925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343025" y="1042859"/>
            <a:ext cx="645795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3818243"/>
            <a:ext cx="2290572" cy="193383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2290572" y="3818243"/>
            <a:ext cx="2290572" cy="193383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4581144" y="3818243"/>
            <a:ext cx="2290572" cy="193383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20" hasCustomPrompt="1"/>
          </p:nvPr>
        </p:nvSpPr>
        <p:spPr>
          <a:xfrm>
            <a:off x="6871716" y="3818243"/>
            <a:ext cx="2290572" cy="193383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121948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343025" y="1042859"/>
            <a:ext cx="645795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1398634" y="2469774"/>
            <a:ext cx="1273058" cy="1653474"/>
          </a:xfrm>
          <a:custGeom>
            <a:avLst/>
            <a:gdLst>
              <a:gd name="connsiteX0" fmla="*/ 1248912 w 2526994"/>
              <a:gd name="connsiteY0" fmla="*/ 234404 h 2461584"/>
              <a:gd name="connsiteX1" fmla="*/ 1222583 w 2526994"/>
              <a:gd name="connsiteY1" fmla="*/ 237356 h 2461584"/>
              <a:gd name="connsiteX2" fmla="*/ 1069058 w 2526994"/>
              <a:gd name="connsiteY2" fmla="*/ 278596 h 2461584"/>
              <a:gd name="connsiteX3" fmla="*/ 904547 w 2526994"/>
              <a:gd name="connsiteY3" fmla="*/ 381925 h 2461584"/>
              <a:gd name="connsiteX4" fmla="*/ 733502 w 2526994"/>
              <a:gd name="connsiteY4" fmla="*/ 554079 h 2461584"/>
              <a:gd name="connsiteX5" fmla="*/ 528171 w 2526994"/>
              <a:gd name="connsiteY5" fmla="*/ 848013 h 2461584"/>
              <a:gd name="connsiteX6" fmla="*/ 356652 w 2526994"/>
              <a:gd name="connsiteY6" fmla="*/ 1176544 h 2461584"/>
              <a:gd name="connsiteX7" fmla="*/ 272549 w 2526994"/>
              <a:gd name="connsiteY7" fmla="*/ 1416785 h 2461584"/>
              <a:gd name="connsiteX8" fmla="*/ 243189 w 2526994"/>
              <a:gd name="connsiteY8" fmla="*/ 1601301 h 2461584"/>
              <a:gd name="connsiteX9" fmla="*/ 240632 w 2526994"/>
              <a:gd name="connsiteY9" fmla="*/ 1617354 h 2461584"/>
              <a:gd name="connsiteX10" fmla="*/ 240632 w 2526994"/>
              <a:gd name="connsiteY10" fmla="*/ 1656840 h 2461584"/>
              <a:gd name="connsiteX11" fmla="*/ 243852 w 2526994"/>
              <a:gd name="connsiteY11" fmla="*/ 1681381 h 2461584"/>
              <a:gd name="connsiteX12" fmla="*/ 263836 w 2526994"/>
              <a:gd name="connsiteY12" fmla="*/ 1795228 h 2461584"/>
              <a:gd name="connsiteX13" fmla="*/ 424748 w 2526994"/>
              <a:gd name="connsiteY13" fmla="*/ 2029840 h 2461584"/>
              <a:gd name="connsiteX14" fmla="*/ 603276 w 2526994"/>
              <a:gd name="connsiteY14" fmla="*/ 2129387 h 2461584"/>
              <a:gd name="connsiteX15" fmla="*/ 816088 w 2526994"/>
              <a:gd name="connsiteY15" fmla="*/ 2189354 h 2461584"/>
              <a:gd name="connsiteX16" fmla="*/ 1047464 w 2526994"/>
              <a:gd name="connsiteY16" fmla="*/ 2218877 h 2461584"/>
              <a:gd name="connsiteX17" fmla="*/ 1239536 w 2526994"/>
              <a:gd name="connsiteY17" fmla="*/ 2226258 h 2461584"/>
              <a:gd name="connsiteX18" fmla="*/ 1250617 w 2526994"/>
              <a:gd name="connsiteY18" fmla="*/ 2227180 h 2461584"/>
              <a:gd name="connsiteX19" fmla="*/ 1276378 w 2526994"/>
              <a:gd name="connsiteY19" fmla="*/ 2227180 h 2461584"/>
              <a:gd name="connsiteX20" fmla="*/ 1284049 w 2526994"/>
              <a:gd name="connsiteY20" fmla="*/ 2226258 h 2461584"/>
              <a:gd name="connsiteX21" fmla="*/ 1435016 w 2526994"/>
              <a:gd name="connsiteY21" fmla="*/ 2221645 h 2461584"/>
              <a:gd name="connsiteX22" fmla="*/ 1587120 w 2526994"/>
              <a:gd name="connsiteY22" fmla="*/ 2208544 h 2461584"/>
              <a:gd name="connsiteX23" fmla="*/ 1775403 w 2526994"/>
              <a:gd name="connsiteY23" fmla="*/ 2175608 h 2461584"/>
              <a:gd name="connsiteX24" fmla="*/ 1994846 w 2526994"/>
              <a:gd name="connsiteY24" fmla="*/ 2098111 h 2461584"/>
              <a:gd name="connsiteX25" fmla="*/ 2151590 w 2526994"/>
              <a:gd name="connsiteY25" fmla="*/ 1986848 h 2461584"/>
              <a:gd name="connsiteX26" fmla="*/ 2274145 w 2526994"/>
              <a:gd name="connsiteY26" fmla="*/ 1757863 h 2461584"/>
              <a:gd name="connsiteX27" fmla="*/ 2284847 w 2526994"/>
              <a:gd name="connsiteY27" fmla="*/ 1667727 h 2461584"/>
              <a:gd name="connsiteX28" fmla="*/ 2286362 w 2526994"/>
              <a:gd name="connsiteY28" fmla="*/ 1655087 h 2461584"/>
              <a:gd name="connsiteX29" fmla="*/ 2286362 w 2526994"/>
              <a:gd name="connsiteY29" fmla="*/ 1617354 h 2461584"/>
              <a:gd name="connsiteX30" fmla="*/ 2284942 w 2526994"/>
              <a:gd name="connsiteY30" fmla="*/ 1607298 h 2461584"/>
              <a:gd name="connsiteX31" fmla="*/ 2254540 w 2526994"/>
              <a:gd name="connsiteY31" fmla="*/ 1410142 h 2461584"/>
              <a:gd name="connsiteX32" fmla="*/ 2146949 w 2526994"/>
              <a:gd name="connsiteY32" fmla="*/ 1120175 h 2461584"/>
              <a:gd name="connsiteX33" fmla="*/ 1851171 w 2526994"/>
              <a:gd name="connsiteY33" fmla="*/ 624195 h 2461584"/>
              <a:gd name="connsiteX34" fmla="*/ 1685997 w 2526994"/>
              <a:gd name="connsiteY34" fmla="*/ 435988 h 2461584"/>
              <a:gd name="connsiteX35" fmla="*/ 1501313 w 2526994"/>
              <a:gd name="connsiteY35" fmla="*/ 298616 h 2461584"/>
              <a:gd name="connsiteX36" fmla="*/ 1332541 w 2526994"/>
              <a:gd name="connsiteY36" fmla="*/ 240678 h 2461584"/>
              <a:gd name="connsiteX37" fmla="*/ 1287364 w 2526994"/>
              <a:gd name="connsiteY37" fmla="*/ 235788 h 2461584"/>
              <a:gd name="connsiteX38" fmla="*/ 1279787 w 2526994"/>
              <a:gd name="connsiteY38" fmla="*/ 234404 h 2461584"/>
              <a:gd name="connsiteX39" fmla="*/ 1248912 w 2526994"/>
              <a:gd name="connsiteY39" fmla="*/ 234404 h 2461584"/>
              <a:gd name="connsiteX40" fmla="*/ 1245481 w 2526994"/>
              <a:gd name="connsiteY40" fmla="*/ 0 h 2461584"/>
              <a:gd name="connsiteX41" fmla="*/ 1283620 w 2526994"/>
              <a:gd name="connsiteY41" fmla="*/ 0 h 2461584"/>
              <a:gd name="connsiteX42" fmla="*/ 1292979 w 2526994"/>
              <a:gd name="connsiteY42" fmla="*/ 1710 h 2461584"/>
              <a:gd name="connsiteX43" fmla="*/ 1348783 w 2526994"/>
              <a:gd name="connsiteY43" fmla="*/ 7750 h 2461584"/>
              <a:gd name="connsiteX44" fmla="*/ 1557260 w 2526994"/>
              <a:gd name="connsiteY44" fmla="*/ 79318 h 2461584"/>
              <a:gd name="connsiteX45" fmla="*/ 1785392 w 2526994"/>
              <a:gd name="connsiteY45" fmla="*/ 249008 h 2461584"/>
              <a:gd name="connsiteX46" fmla="*/ 1989423 w 2526994"/>
              <a:gd name="connsiteY46" fmla="*/ 481491 h 2461584"/>
              <a:gd name="connsiteX47" fmla="*/ 2354784 w 2526994"/>
              <a:gd name="connsiteY47" fmla="*/ 1094151 h 2461584"/>
              <a:gd name="connsiteX48" fmla="*/ 2487685 w 2526994"/>
              <a:gd name="connsiteY48" fmla="*/ 1452335 h 2461584"/>
              <a:gd name="connsiteX49" fmla="*/ 2525239 w 2526994"/>
              <a:gd name="connsiteY49" fmla="*/ 1695872 h 2461584"/>
              <a:gd name="connsiteX50" fmla="*/ 2526994 w 2526994"/>
              <a:gd name="connsiteY50" fmla="*/ 1708294 h 2461584"/>
              <a:gd name="connsiteX51" fmla="*/ 2526994 w 2526994"/>
              <a:gd name="connsiteY51" fmla="*/ 1754904 h 2461584"/>
              <a:gd name="connsiteX52" fmla="*/ 2525122 w 2526994"/>
              <a:gd name="connsiteY52" fmla="*/ 1770517 h 2461584"/>
              <a:gd name="connsiteX53" fmla="*/ 2511902 w 2526994"/>
              <a:gd name="connsiteY53" fmla="*/ 1881858 h 2461584"/>
              <a:gd name="connsiteX54" fmla="*/ 2360517 w 2526994"/>
              <a:gd name="connsiteY54" fmla="*/ 2164713 h 2461584"/>
              <a:gd name="connsiteX55" fmla="*/ 2166897 w 2526994"/>
              <a:gd name="connsiteY55" fmla="*/ 2302151 h 2461584"/>
              <a:gd name="connsiteX56" fmla="*/ 1895831 w 2526994"/>
              <a:gd name="connsiteY56" fmla="*/ 2397879 h 2461584"/>
              <a:gd name="connsiteX57" fmla="*/ 1663254 w 2526994"/>
              <a:gd name="connsiteY57" fmla="*/ 2438564 h 2461584"/>
              <a:gd name="connsiteX58" fmla="*/ 1475367 w 2526994"/>
              <a:gd name="connsiteY58" fmla="*/ 2454746 h 2461584"/>
              <a:gd name="connsiteX59" fmla="*/ 1288884 w 2526994"/>
              <a:gd name="connsiteY59" fmla="*/ 2460445 h 2461584"/>
              <a:gd name="connsiteX60" fmla="*/ 1279408 w 2526994"/>
              <a:gd name="connsiteY60" fmla="*/ 2461584 h 2461584"/>
              <a:gd name="connsiteX61" fmla="*/ 1247586 w 2526994"/>
              <a:gd name="connsiteY61" fmla="*/ 2461584 h 2461584"/>
              <a:gd name="connsiteX62" fmla="*/ 1233899 w 2526994"/>
              <a:gd name="connsiteY62" fmla="*/ 2460445 h 2461584"/>
              <a:gd name="connsiteX63" fmla="*/ 996642 w 2526994"/>
              <a:gd name="connsiteY63" fmla="*/ 2451328 h 2461584"/>
              <a:gd name="connsiteX64" fmla="*/ 710834 w 2526994"/>
              <a:gd name="connsiteY64" fmla="*/ 2414860 h 2461584"/>
              <a:gd name="connsiteX65" fmla="*/ 447957 w 2526994"/>
              <a:gd name="connsiteY65" fmla="*/ 2340784 h 2461584"/>
              <a:gd name="connsiteX66" fmla="*/ 227430 w 2526994"/>
              <a:gd name="connsiteY66" fmla="*/ 2217819 h 2461584"/>
              <a:gd name="connsiteX67" fmla="*/ 28663 w 2526994"/>
              <a:gd name="connsiteY67" fmla="*/ 1928013 h 2461584"/>
              <a:gd name="connsiteX68" fmla="*/ 3978 w 2526994"/>
              <a:gd name="connsiteY68" fmla="*/ 1787384 h 2461584"/>
              <a:gd name="connsiteX69" fmla="*/ 0 w 2526994"/>
              <a:gd name="connsiteY69" fmla="*/ 1757070 h 2461584"/>
              <a:gd name="connsiteX70" fmla="*/ 0 w 2526994"/>
              <a:gd name="connsiteY70" fmla="*/ 1708294 h 2461584"/>
              <a:gd name="connsiteX71" fmla="*/ 3159 w 2526994"/>
              <a:gd name="connsiteY71" fmla="*/ 1688464 h 2461584"/>
              <a:gd name="connsiteX72" fmla="*/ 39426 w 2526994"/>
              <a:gd name="connsiteY72" fmla="*/ 1460540 h 2461584"/>
              <a:gd name="connsiteX73" fmla="*/ 143313 w 2526994"/>
              <a:gd name="connsiteY73" fmla="*/ 1163782 h 2461584"/>
              <a:gd name="connsiteX74" fmla="*/ 355183 w 2526994"/>
              <a:gd name="connsiteY74" fmla="*/ 757963 h 2461584"/>
              <a:gd name="connsiteX75" fmla="*/ 608819 w 2526994"/>
              <a:gd name="connsiteY75" fmla="*/ 394879 h 2461584"/>
              <a:gd name="connsiteX76" fmla="*/ 820103 w 2526994"/>
              <a:gd name="connsiteY76" fmla="*/ 182226 h 2461584"/>
              <a:gd name="connsiteX77" fmla="*/ 1023316 w 2526994"/>
              <a:gd name="connsiteY77" fmla="*/ 54588 h 2461584"/>
              <a:gd name="connsiteX78" fmla="*/ 1212957 w 2526994"/>
              <a:gd name="connsiteY78" fmla="*/ 3647 h 2461584"/>
              <a:gd name="connsiteX79" fmla="*/ 1245481 w 2526994"/>
              <a:gd name="connsiteY79" fmla="*/ 0 h 246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526994" h="2461584">
                <a:moveTo>
                  <a:pt x="1248912" y="234404"/>
                </a:moveTo>
                <a:cubicBezTo>
                  <a:pt x="1240104" y="235419"/>
                  <a:pt x="1231391" y="236526"/>
                  <a:pt x="1222583" y="237356"/>
                </a:cubicBezTo>
                <a:cubicBezTo>
                  <a:pt x="1169072" y="242431"/>
                  <a:pt x="1118118" y="256915"/>
                  <a:pt x="1069058" y="278596"/>
                </a:cubicBezTo>
                <a:cubicBezTo>
                  <a:pt x="1009296" y="305074"/>
                  <a:pt x="955122" y="340686"/>
                  <a:pt x="904547" y="381925"/>
                </a:cubicBezTo>
                <a:cubicBezTo>
                  <a:pt x="841471" y="433220"/>
                  <a:pt x="785497" y="491712"/>
                  <a:pt x="733502" y="554079"/>
                </a:cubicBezTo>
                <a:cubicBezTo>
                  <a:pt x="656787" y="646245"/>
                  <a:pt x="589922" y="745330"/>
                  <a:pt x="528171" y="848013"/>
                </a:cubicBezTo>
                <a:cubicBezTo>
                  <a:pt x="464431" y="954110"/>
                  <a:pt x="405995" y="1062975"/>
                  <a:pt x="356652" y="1176544"/>
                </a:cubicBezTo>
                <a:cubicBezTo>
                  <a:pt x="322651" y="1254503"/>
                  <a:pt x="293575" y="1334306"/>
                  <a:pt x="272549" y="1416785"/>
                </a:cubicBezTo>
                <a:cubicBezTo>
                  <a:pt x="257112" y="1477398"/>
                  <a:pt x="246504" y="1538842"/>
                  <a:pt x="243189" y="1601301"/>
                </a:cubicBezTo>
                <a:cubicBezTo>
                  <a:pt x="242905" y="1606744"/>
                  <a:pt x="241485" y="1612003"/>
                  <a:pt x="240632" y="1617354"/>
                </a:cubicBezTo>
                <a:cubicBezTo>
                  <a:pt x="240632" y="1630454"/>
                  <a:pt x="240632" y="1643647"/>
                  <a:pt x="240632" y="1656840"/>
                </a:cubicBezTo>
                <a:cubicBezTo>
                  <a:pt x="241769" y="1665051"/>
                  <a:pt x="243284" y="1673170"/>
                  <a:pt x="243852" y="1681381"/>
                </a:cubicBezTo>
                <a:cubicBezTo>
                  <a:pt x="246504" y="1720037"/>
                  <a:pt x="252944" y="1758048"/>
                  <a:pt x="263836" y="1795228"/>
                </a:cubicBezTo>
                <a:cubicBezTo>
                  <a:pt x="291870" y="1891084"/>
                  <a:pt x="346802" y="1968396"/>
                  <a:pt x="424748" y="2029840"/>
                </a:cubicBezTo>
                <a:cubicBezTo>
                  <a:pt x="479017" y="2072556"/>
                  <a:pt x="539347" y="2104200"/>
                  <a:pt x="603276" y="2129387"/>
                </a:cubicBezTo>
                <a:cubicBezTo>
                  <a:pt x="672224" y="2156510"/>
                  <a:pt x="743446" y="2175331"/>
                  <a:pt x="816088" y="2189354"/>
                </a:cubicBezTo>
                <a:cubicBezTo>
                  <a:pt x="892519" y="2204023"/>
                  <a:pt x="969802" y="2213157"/>
                  <a:pt x="1047464" y="2218877"/>
                </a:cubicBezTo>
                <a:cubicBezTo>
                  <a:pt x="1111393" y="2223490"/>
                  <a:pt x="1175512" y="2225612"/>
                  <a:pt x="1239536" y="2226258"/>
                </a:cubicBezTo>
                <a:cubicBezTo>
                  <a:pt x="1243229" y="2226350"/>
                  <a:pt x="1246923" y="2226903"/>
                  <a:pt x="1250617" y="2227180"/>
                </a:cubicBezTo>
                <a:cubicBezTo>
                  <a:pt x="1259235" y="2227180"/>
                  <a:pt x="1267759" y="2227180"/>
                  <a:pt x="1276378" y="2227180"/>
                </a:cubicBezTo>
                <a:cubicBezTo>
                  <a:pt x="1278935" y="2226903"/>
                  <a:pt x="1281492" y="2226350"/>
                  <a:pt x="1284049" y="2226258"/>
                </a:cubicBezTo>
                <a:cubicBezTo>
                  <a:pt x="1334340" y="2224781"/>
                  <a:pt x="1384631" y="2223951"/>
                  <a:pt x="1435016" y="2221645"/>
                </a:cubicBezTo>
                <a:cubicBezTo>
                  <a:pt x="1485781" y="2219431"/>
                  <a:pt x="1536545" y="2214725"/>
                  <a:pt x="1587120" y="2208544"/>
                </a:cubicBezTo>
                <a:cubicBezTo>
                  <a:pt x="1650481" y="2200887"/>
                  <a:pt x="1713274" y="2190369"/>
                  <a:pt x="1775403" y="2175608"/>
                </a:cubicBezTo>
                <a:cubicBezTo>
                  <a:pt x="1851266" y="2157433"/>
                  <a:pt x="1924950" y="2133261"/>
                  <a:pt x="1994846" y="2098111"/>
                </a:cubicBezTo>
                <a:cubicBezTo>
                  <a:pt x="2052713" y="2068957"/>
                  <a:pt x="2105845" y="2033069"/>
                  <a:pt x="2151590" y="1986848"/>
                </a:cubicBezTo>
                <a:cubicBezTo>
                  <a:pt x="2215046" y="1922636"/>
                  <a:pt x="2255487" y="1846062"/>
                  <a:pt x="2274145" y="1757863"/>
                </a:cubicBezTo>
                <a:cubicBezTo>
                  <a:pt x="2280490" y="1728156"/>
                  <a:pt x="2284752" y="1698172"/>
                  <a:pt x="2284847" y="1667727"/>
                </a:cubicBezTo>
                <a:cubicBezTo>
                  <a:pt x="2284847" y="1663483"/>
                  <a:pt x="2285794" y="1659331"/>
                  <a:pt x="2286362" y="1655087"/>
                </a:cubicBezTo>
                <a:cubicBezTo>
                  <a:pt x="2286362" y="1642540"/>
                  <a:pt x="2286362" y="1629901"/>
                  <a:pt x="2286362" y="1617354"/>
                </a:cubicBezTo>
                <a:cubicBezTo>
                  <a:pt x="2285889" y="1614033"/>
                  <a:pt x="2285036" y="1610711"/>
                  <a:pt x="2284942" y="1607298"/>
                </a:cubicBezTo>
                <a:cubicBezTo>
                  <a:pt x="2283805" y="1540226"/>
                  <a:pt x="2271303" y="1474815"/>
                  <a:pt x="2254540" y="1410142"/>
                </a:cubicBezTo>
                <a:cubicBezTo>
                  <a:pt x="2228684" y="1309857"/>
                  <a:pt x="2191274" y="1213724"/>
                  <a:pt x="2146949" y="1120175"/>
                </a:cubicBezTo>
                <a:cubicBezTo>
                  <a:pt x="2064173" y="945438"/>
                  <a:pt x="1966906" y="779281"/>
                  <a:pt x="1851171" y="624195"/>
                </a:cubicBezTo>
                <a:cubicBezTo>
                  <a:pt x="1801164" y="557123"/>
                  <a:pt x="1746706" y="493742"/>
                  <a:pt x="1685997" y="435988"/>
                </a:cubicBezTo>
                <a:cubicBezTo>
                  <a:pt x="1630024" y="382663"/>
                  <a:pt x="1569599" y="335242"/>
                  <a:pt x="1501313" y="298616"/>
                </a:cubicBezTo>
                <a:cubicBezTo>
                  <a:pt x="1448181" y="270108"/>
                  <a:pt x="1392302" y="249627"/>
                  <a:pt x="1332541" y="240678"/>
                </a:cubicBezTo>
                <a:cubicBezTo>
                  <a:pt x="1317576" y="238371"/>
                  <a:pt x="1302423" y="237449"/>
                  <a:pt x="1287364" y="235788"/>
                </a:cubicBezTo>
                <a:cubicBezTo>
                  <a:pt x="1284807" y="235603"/>
                  <a:pt x="1282344" y="234865"/>
                  <a:pt x="1279787" y="234404"/>
                </a:cubicBezTo>
                <a:cubicBezTo>
                  <a:pt x="1269464" y="234404"/>
                  <a:pt x="1259235" y="234404"/>
                  <a:pt x="1248912" y="234404"/>
                </a:cubicBezTo>
                <a:close/>
                <a:moveTo>
                  <a:pt x="1245481" y="0"/>
                </a:moveTo>
                <a:cubicBezTo>
                  <a:pt x="1258233" y="0"/>
                  <a:pt x="1270868" y="0"/>
                  <a:pt x="1283620" y="0"/>
                </a:cubicBezTo>
                <a:cubicBezTo>
                  <a:pt x="1286778" y="570"/>
                  <a:pt x="1289820" y="1482"/>
                  <a:pt x="1292979" y="1710"/>
                </a:cubicBezTo>
                <a:cubicBezTo>
                  <a:pt x="1311580" y="3761"/>
                  <a:pt x="1330299" y="4901"/>
                  <a:pt x="1348783" y="7750"/>
                </a:cubicBezTo>
                <a:cubicBezTo>
                  <a:pt x="1422604" y="18804"/>
                  <a:pt x="1491629" y="44104"/>
                  <a:pt x="1557260" y="79318"/>
                </a:cubicBezTo>
                <a:cubicBezTo>
                  <a:pt x="1641610" y="124561"/>
                  <a:pt x="1716250" y="183137"/>
                  <a:pt x="1785392" y="249008"/>
                </a:cubicBezTo>
                <a:cubicBezTo>
                  <a:pt x="1860383" y="320348"/>
                  <a:pt x="1927652" y="398640"/>
                  <a:pt x="1989423" y="481491"/>
                </a:cubicBezTo>
                <a:cubicBezTo>
                  <a:pt x="2132385" y="673061"/>
                  <a:pt x="2252534" y="878307"/>
                  <a:pt x="2354784" y="1094151"/>
                </a:cubicBezTo>
                <a:cubicBezTo>
                  <a:pt x="2409536" y="1209709"/>
                  <a:pt x="2455747" y="1328458"/>
                  <a:pt x="2487685" y="1452335"/>
                </a:cubicBezTo>
                <a:cubicBezTo>
                  <a:pt x="2508393" y="1532222"/>
                  <a:pt x="2523835" y="1613021"/>
                  <a:pt x="2525239" y="1695872"/>
                </a:cubicBezTo>
                <a:cubicBezTo>
                  <a:pt x="2525356" y="1700089"/>
                  <a:pt x="2526409" y="1704191"/>
                  <a:pt x="2526994" y="1708294"/>
                </a:cubicBezTo>
                <a:cubicBezTo>
                  <a:pt x="2526994" y="1723793"/>
                  <a:pt x="2526994" y="1739406"/>
                  <a:pt x="2526994" y="1754904"/>
                </a:cubicBezTo>
                <a:cubicBezTo>
                  <a:pt x="2526292" y="1760147"/>
                  <a:pt x="2525122" y="1765275"/>
                  <a:pt x="2525122" y="1770517"/>
                </a:cubicBezTo>
                <a:cubicBezTo>
                  <a:pt x="2525005" y="1808125"/>
                  <a:pt x="2519741" y="1845163"/>
                  <a:pt x="2511902" y="1881858"/>
                </a:cubicBezTo>
                <a:cubicBezTo>
                  <a:pt x="2488855" y="1990806"/>
                  <a:pt x="2438900" y="2085395"/>
                  <a:pt x="2360517" y="2164713"/>
                </a:cubicBezTo>
                <a:cubicBezTo>
                  <a:pt x="2304010" y="2221808"/>
                  <a:pt x="2238379" y="2266139"/>
                  <a:pt x="2166897" y="2302151"/>
                </a:cubicBezTo>
                <a:cubicBezTo>
                  <a:pt x="2080559" y="2345571"/>
                  <a:pt x="1989540" y="2375429"/>
                  <a:pt x="1895831" y="2397879"/>
                </a:cubicBezTo>
                <a:cubicBezTo>
                  <a:pt x="1819085" y="2416113"/>
                  <a:pt x="1741520" y="2429105"/>
                  <a:pt x="1663254" y="2438564"/>
                </a:cubicBezTo>
                <a:cubicBezTo>
                  <a:pt x="1600781" y="2446199"/>
                  <a:pt x="1538074" y="2452011"/>
                  <a:pt x="1475367" y="2454746"/>
                </a:cubicBezTo>
                <a:cubicBezTo>
                  <a:pt x="1413128" y="2457595"/>
                  <a:pt x="1351006" y="2458621"/>
                  <a:pt x="1288884" y="2460445"/>
                </a:cubicBezTo>
                <a:cubicBezTo>
                  <a:pt x="1285725" y="2460558"/>
                  <a:pt x="1282567" y="2461242"/>
                  <a:pt x="1279408" y="2461584"/>
                </a:cubicBezTo>
                <a:cubicBezTo>
                  <a:pt x="1268762" y="2461584"/>
                  <a:pt x="1258233" y="2461584"/>
                  <a:pt x="1247586" y="2461584"/>
                </a:cubicBezTo>
                <a:cubicBezTo>
                  <a:pt x="1243024" y="2461242"/>
                  <a:pt x="1238461" y="2460558"/>
                  <a:pt x="1233899" y="2460445"/>
                </a:cubicBezTo>
                <a:cubicBezTo>
                  <a:pt x="1154813" y="2459647"/>
                  <a:pt x="1075611" y="2457026"/>
                  <a:pt x="996642" y="2451328"/>
                </a:cubicBezTo>
                <a:cubicBezTo>
                  <a:pt x="900710" y="2444262"/>
                  <a:pt x="805246" y="2432980"/>
                  <a:pt x="710834" y="2414860"/>
                </a:cubicBezTo>
                <a:cubicBezTo>
                  <a:pt x="621103" y="2397537"/>
                  <a:pt x="533126" y="2374289"/>
                  <a:pt x="447957" y="2340784"/>
                </a:cubicBezTo>
                <a:cubicBezTo>
                  <a:pt x="368988" y="2309672"/>
                  <a:pt x="294465" y="2270583"/>
                  <a:pt x="227430" y="2217819"/>
                </a:cubicBezTo>
                <a:cubicBezTo>
                  <a:pt x="131146" y="2141920"/>
                  <a:pt x="63292" y="2046420"/>
                  <a:pt x="28663" y="1928013"/>
                </a:cubicBezTo>
                <a:cubicBezTo>
                  <a:pt x="15209" y="1882086"/>
                  <a:pt x="7254" y="1835134"/>
                  <a:pt x="3978" y="1787384"/>
                </a:cubicBezTo>
                <a:cubicBezTo>
                  <a:pt x="3276" y="1777241"/>
                  <a:pt x="1404" y="1767212"/>
                  <a:pt x="0" y="1757070"/>
                </a:cubicBezTo>
                <a:cubicBezTo>
                  <a:pt x="0" y="1740773"/>
                  <a:pt x="0" y="1724477"/>
                  <a:pt x="0" y="1708294"/>
                </a:cubicBezTo>
                <a:cubicBezTo>
                  <a:pt x="1053" y="1701684"/>
                  <a:pt x="2808" y="1695188"/>
                  <a:pt x="3159" y="1688464"/>
                </a:cubicBezTo>
                <a:cubicBezTo>
                  <a:pt x="7254" y="1611312"/>
                  <a:pt x="20356" y="1535413"/>
                  <a:pt x="39426" y="1460540"/>
                </a:cubicBezTo>
                <a:cubicBezTo>
                  <a:pt x="65398" y="1358658"/>
                  <a:pt x="101314" y="1260080"/>
                  <a:pt x="143313" y="1163782"/>
                </a:cubicBezTo>
                <a:cubicBezTo>
                  <a:pt x="204265" y="1023495"/>
                  <a:pt x="276449" y="889019"/>
                  <a:pt x="355183" y="757963"/>
                </a:cubicBezTo>
                <a:cubicBezTo>
                  <a:pt x="431461" y="631123"/>
                  <a:pt x="514056" y="508728"/>
                  <a:pt x="608819" y="394879"/>
                </a:cubicBezTo>
                <a:cubicBezTo>
                  <a:pt x="673046" y="317841"/>
                  <a:pt x="742188" y="245589"/>
                  <a:pt x="820103" y="182226"/>
                </a:cubicBezTo>
                <a:cubicBezTo>
                  <a:pt x="882576" y="131285"/>
                  <a:pt x="949495" y="87295"/>
                  <a:pt x="1023316" y="54588"/>
                </a:cubicBezTo>
                <a:cubicBezTo>
                  <a:pt x="1083917" y="27807"/>
                  <a:pt x="1146858" y="9915"/>
                  <a:pt x="1212957" y="3647"/>
                </a:cubicBezTo>
                <a:cubicBezTo>
                  <a:pt x="1223837" y="2621"/>
                  <a:pt x="1234601" y="1254"/>
                  <a:pt x="1245481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3093721" y="2469774"/>
            <a:ext cx="1273058" cy="1653474"/>
          </a:xfrm>
          <a:custGeom>
            <a:avLst/>
            <a:gdLst>
              <a:gd name="connsiteX0" fmla="*/ 1248912 w 2526994"/>
              <a:gd name="connsiteY0" fmla="*/ 234404 h 2461584"/>
              <a:gd name="connsiteX1" fmla="*/ 1222583 w 2526994"/>
              <a:gd name="connsiteY1" fmla="*/ 237356 h 2461584"/>
              <a:gd name="connsiteX2" fmla="*/ 1069058 w 2526994"/>
              <a:gd name="connsiteY2" fmla="*/ 278596 h 2461584"/>
              <a:gd name="connsiteX3" fmla="*/ 904547 w 2526994"/>
              <a:gd name="connsiteY3" fmla="*/ 381925 h 2461584"/>
              <a:gd name="connsiteX4" fmla="*/ 733502 w 2526994"/>
              <a:gd name="connsiteY4" fmla="*/ 554079 h 2461584"/>
              <a:gd name="connsiteX5" fmla="*/ 528171 w 2526994"/>
              <a:gd name="connsiteY5" fmla="*/ 848013 h 2461584"/>
              <a:gd name="connsiteX6" fmla="*/ 356652 w 2526994"/>
              <a:gd name="connsiteY6" fmla="*/ 1176544 h 2461584"/>
              <a:gd name="connsiteX7" fmla="*/ 272549 w 2526994"/>
              <a:gd name="connsiteY7" fmla="*/ 1416785 h 2461584"/>
              <a:gd name="connsiteX8" fmla="*/ 243189 w 2526994"/>
              <a:gd name="connsiteY8" fmla="*/ 1601301 h 2461584"/>
              <a:gd name="connsiteX9" fmla="*/ 240632 w 2526994"/>
              <a:gd name="connsiteY9" fmla="*/ 1617354 h 2461584"/>
              <a:gd name="connsiteX10" fmla="*/ 240632 w 2526994"/>
              <a:gd name="connsiteY10" fmla="*/ 1656840 h 2461584"/>
              <a:gd name="connsiteX11" fmla="*/ 243852 w 2526994"/>
              <a:gd name="connsiteY11" fmla="*/ 1681381 h 2461584"/>
              <a:gd name="connsiteX12" fmla="*/ 263836 w 2526994"/>
              <a:gd name="connsiteY12" fmla="*/ 1795228 h 2461584"/>
              <a:gd name="connsiteX13" fmla="*/ 424748 w 2526994"/>
              <a:gd name="connsiteY13" fmla="*/ 2029840 h 2461584"/>
              <a:gd name="connsiteX14" fmla="*/ 603276 w 2526994"/>
              <a:gd name="connsiteY14" fmla="*/ 2129387 h 2461584"/>
              <a:gd name="connsiteX15" fmla="*/ 816088 w 2526994"/>
              <a:gd name="connsiteY15" fmla="*/ 2189354 h 2461584"/>
              <a:gd name="connsiteX16" fmla="*/ 1047464 w 2526994"/>
              <a:gd name="connsiteY16" fmla="*/ 2218877 h 2461584"/>
              <a:gd name="connsiteX17" fmla="*/ 1239536 w 2526994"/>
              <a:gd name="connsiteY17" fmla="*/ 2226258 h 2461584"/>
              <a:gd name="connsiteX18" fmla="*/ 1250617 w 2526994"/>
              <a:gd name="connsiteY18" fmla="*/ 2227180 h 2461584"/>
              <a:gd name="connsiteX19" fmla="*/ 1276378 w 2526994"/>
              <a:gd name="connsiteY19" fmla="*/ 2227180 h 2461584"/>
              <a:gd name="connsiteX20" fmla="*/ 1284049 w 2526994"/>
              <a:gd name="connsiteY20" fmla="*/ 2226258 h 2461584"/>
              <a:gd name="connsiteX21" fmla="*/ 1435016 w 2526994"/>
              <a:gd name="connsiteY21" fmla="*/ 2221645 h 2461584"/>
              <a:gd name="connsiteX22" fmla="*/ 1587120 w 2526994"/>
              <a:gd name="connsiteY22" fmla="*/ 2208544 h 2461584"/>
              <a:gd name="connsiteX23" fmla="*/ 1775403 w 2526994"/>
              <a:gd name="connsiteY23" fmla="*/ 2175608 h 2461584"/>
              <a:gd name="connsiteX24" fmla="*/ 1994846 w 2526994"/>
              <a:gd name="connsiteY24" fmla="*/ 2098111 h 2461584"/>
              <a:gd name="connsiteX25" fmla="*/ 2151590 w 2526994"/>
              <a:gd name="connsiteY25" fmla="*/ 1986848 h 2461584"/>
              <a:gd name="connsiteX26" fmla="*/ 2274145 w 2526994"/>
              <a:gd name="connsiteY26" fmla="*/ 1757863 h 2461584"/>
              <a:gd name="connsiteX27" fmla="*/ 2284847 w 2526994"/>
              <a:gd name="connsiteY27" fmla="*/ 1667727 h 2461584"/>
              <a:gd name="connsiteX28" fmla="*/ 2286362 w 2526994"/>
              <a:gd name="connsiteY28" fmla="*/ 1655087 h 2461584"/>
              <a:gd name="connsiteX29" fmla="*/ 2286362 w 2526994"/>
              <a:gd name="connsiteY29" fmla="*/ 1617354 h 2461584"/>
              <a:gd name="connsiteX30" fmla="*/ 2284942 w 2526994"/>
              <a:gd name="connsiteY30" fmla="*/ 1607298 h 2461584"/>
              <a:gd name="connsiteX31" fmla="*/ 2254540 w 2526994"/>
              <a:gd name="connsiteY31" fmla="*/ 1410142 h 2461584"/>
              <a:gd name="connsiteX32" fmla="*/ 2146949 w 2526994"/>
              <a:gd name="connsiteY32" fmla="*/ 1120175 h 2461584"/>
              <a:gd name="connsiteX33" fmla="*/ 1851171 w 2526994"/>
              <a:gd name="connsiteY33" fmla="*/ 624195 h 2461584"/>
              <a:gd name="connsiteX34" fmla="*/ 1685997 w 2526994"/>
              <a:gd name="connsiteY34" fmla="*/ 435988 h 2461584"/>
              <a:gd name="connsiteX35" fmla="*/ 1501313 w 2526994"/>
              <a:gd name="connsiteY35" fmla="*/ 298616 h 2461584"/>
              <a:gd name="connsiteX36" fmla="*/ 1332541 w 2526994"/>
              <a:gd name="connsiteY36" fmla="*/ 240678 h 2461584"/>
              <a:gd name="connsiteX37" fmla="*/ 1287364 w 2526994"/>
              <a:gd name="connsiteY37" fmla="*/ 235788 h 2461584"/>
              <a:gd name="connsiteX38" fmla="*/ 1279787 w 2526994"/>
              <a:gd name="connsiteY38" fmla="*/ 234404 h 2461584"/>
              <a:gd name="connsiteX39" fmla="*/ 1248912 w 2526994"/>
              <a:gd name="connsiteY39" fmla="*/ 234404 h 2461584"/>
              <a:gd name="connsiteX40" fmla="*/ 1245481 w 2526994"/>
              <a:gd name="connsiteY40" fmla="*/ 0 h 2461584"/>
              <a:gd name="connsiteX41" fmla="*/ 1283620 w 2526994"/>
              <a:gd name="connsiteY41" fmla="*/ 0 h 2461584"/>
              <a:gd name="connsiteX42" fmla="*/ 1292979 w 2526994"/>
              <a:gd name="connsiteY42" fmla="*/ 1710 h 2461584"/>
              <a:gd name="connsiteX43" fmla="*/ 1348783 w 2526994"/>
              <a:gd name="connsiteY43" fmla="*/ 7750 h 2461584"/>
              <a:gd name="connsiteX44" fmla="*/ 1557260 w 2526994"/>
              <a:gd name="connsiteY44" fmla="*/ 79318 h 2461584"/>
              <a:gd name="connsiteX45" fmla="*/ 1785392 w 2526994"/>
              <a:gd name="connsiteY45" fmla="*/ 249008 h 2461584"/>
              <a:gd name="connsiteX46" fmla="*/ 1989423 w 2526994"/>
              <a:gd name="connsiteY46" fmla="*/ 481491 h 2461584"/>
              <a:gd name="connsiteX47" fmla="*/ 2354784 w 2526994"/>
              <a:gd name="connsiteY47" fmla="*/ 1094151 h 2461584"/>
              <a:gd name="connsiteX48" fmla="*/ 2487685 w 2526994"/>
              <a:gd name="connsiteY48" fmla="*/ 1452335 h 2461584"/>
              <a:gd name="connsiteX49" fmla="*/ 2525239 w 2526994"/>
              <a:gd name="connsiteY49" fmla="*/ 1695872 h 2461584"/>
              <a:gd name="connsiteX50" fmla="*/ 2526994 w 2526994"/>
              <a:gd name="connsiteY50" fmla="*/ 1708294 h 2461584"/>
              <a:gd name="connsiteX51" fmla="*/ 2526994 w 2526994"/>
              <a:gd name="connsiteY51" fmla="*/ 1754904 h 2461584"/>
              <a:gd name="connsiteX52" fmla="*/ 2525122 w 2526994"/>
              <a:gd name="connsiteY52" fmla="*/ 1770517 h 2461584"/>
              <a:gd name="connsiteX53" fmla="*/ 2511902 w 2526994"/>
              <a:gd name="connsiteY53" fmla="*/ 1881858 h 2461584"/>
              <a:gd name="connsiteX54" fmla="*/ 2360517 w 2526994"/>
              <a:gd name="connsiteY54" fmla="*/ 2164713 h 2461584"/>
              <a:gd name="connsiteX55" fmla="*/ 2166897 w 2526994"/>
              <a:gd name="connsiteY55" fmla="*/ 2302151 h 2461584"/>
              <a:gd name="connsiteX56" fmla="*/ 1895831 w 2526994"/>
              <a:gd name="connsiteY56" fmla="*/ 2397879 h 2461584"/>
              <a:gd name="connsiteX57" fmla="*/ 1663254 w 2526994"/>
              <a:gd name="connsiteY57" fmla="*/ 2438564 h 2461584"/>
              <a:gd name="connsiteX58" fmla="*/ 1475367 w 2526994"/>
              <a:gd name="connsiteY58" fmla="*/ 2454746 h 2461584"/>
              <a:gd name="connsiteX59" fmla="*/ 1288884 w 2526994"/>
              <a:gd name="connsiteY59" fmla="*/ 2460445 h 2461584"/>
              <a:gd name="connsiteX60" fmla="*/ 1279408 w 2526994"/>
              <a:gd name="connsiteY60" fmla="*/ 2461584 h 2461584"/>
              <a:gd name="connsiteX61" fmla="*/ 1247586 w 2526994"/>
              <a:gd name="connsiteY61" fmla="*/ 2461584 h 2461584"/>
              <a:gd name="connsiteX62" fmla="*/ 1233899 w 2526994"/>
              <a:gd name="connsiteY62" fmla="*/ 2460445 h 2461584"/>
              <a:gd name="connsiteX63" fmla="*/ 996642 w 2526994"/>
              <a:gd name="connsiteY63" fmla="*/ 2451328 h 2461584"/>
              <a:gd name="connsiteX64" fmla="*/ 710834 w 2526994"/>
              <a:gd name="connsiteY64" fmla="*/ 2414860 h 2461584"/>
              <a:gd name="connsiteX65" fmla="*/ 447957 w 2526994"/>
              <a:gd name="connsiteY65" fmla="*/ 2340784 h 2461584"/>
              <a:gd name="connsiteX66" fmla="*/ 227430 w 2526994"/>
              <a:gd name="connsiteY66" fmla="*/ 2217819 h 2461584"/>
              <a:gd name="connsiteX67" fmla="*/ 28663 w 2526994"/>
              <a:gd name="connsiteY67" fmla="*/ 1928013 h 2461584"/>
              <a:gd name="connsiteX68" fmla="*/ 3978 w 2526994"/>
              <a:gd name="connsiteY68" fmla="*/ 1787384 h 2461584"/>
              <a:gd name="connsiteX69" fmla="*/ 0 w 2526994"/>
              <a:gd name="connsiteY69" fmla="*/ 1757070 h 2461584"/>
              <a:gd name="connsiteX70" fmla="*/ 0 w 2526994"/>
              <a:gd name="connsiteY70" fmla="*/ 1708294 h 2461584"/>
              <a:gd name="connsiteX71" fmla="*/ 3159 w 2526994"/>
              <a:gd name="connsiteY71" fmla="*/ 1688464 h 2461584"/>
              <a:gd name="connsiteX72" fmla="*/ 39426 w 2526994"/>
              <a:gd name="connsiteY72" fmla="*/ 1460540 h 2461584"/>
              <a:gd name="connsiteX73" fmla="*/ 143313 w 2526994"/>
              <a:gd name="connsiteY73" fmla="*/ 1163782 h 2461584"/>
              <a:gd name="connsiteX74" fmla="*/ 355183 w 2526994"/>
              <a:gd name="connsiteY74" fmla="*/ 757963 h 2461584"/>
              <a:gd name="connsiteX75" fmla="*/ 608819 w 2526994"/>
              <a:gd name="connsiteY75" fmla="*/ 394879 h 2461584"/>
              <a:gd name="connsiteX76" fmla="*/ 820103 w 2526994"/>
              <a:gd name="connsiteY76" fmla="*/ 182226 h 2461584"/>
              <a:gd name="connsiteX77" fmla="*/ 1023316 w 2526994"/>
              <a:gd name="connsiteY77" fmla="*/ 54588 h 2461584"/>
              <a:gd name="connsiteX78" fmla="*/ 1212957 w 2526994"/>
              <a:gd name="connsiteY78" fmla="*/ 3647 h 2461584"/>
              <a:gd name="connsiteX79" fmla="*/ 1245481 w 2526994"/>
              <a:gd name="connsiteY79" fmla="*/ 0 h 246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526994" h="2461584">
                <a:moveTo>
                  <a:pt x="1248912" y="234404"/>
                </a:moveTo>
                <a:cubicBezTo>
                  <a:pt x="1240104" y="235419"/>
                  <a:pt x="1231391" y="236526"/>
                  <a:pt x="1222583" y="237356"/>
                </a:cubicBezTo>
                <a:cubicBezTo>
                  <a:pt x="1169072" y="242431"/>
                  <a:pt x="1118118" y="256915"/>
                  <a:pt x="1069058" y="278596"/>
                </a:cubicBezTo>
                <a:cubicBezTo>
                  <a:pt x="1009296" y="305074"/>
                  <a:pt x="955122" y="340686"/>
                  <a:pt x="904547" y="381925"/>
                </a:cubicBezTo>
                <a:cubicBezTo>
                  <a:pt x="841471" y="433220"/>
                  <a:pt x="785497" y="491712"/>
                  <a:pt x="733502" y="554079"/>
                </a:cubicBezTo>
                <a:cubicBezTo>
                  <a:pt x="656787" y="646245"/>
                  <a:pt x="589922" y="745330"/>
                  <a:pt x="528171" y="848013"/>
                </a:cubicBezTo>
                <a:cubicBezTo>
                  <a:pt x="464431" y="954110"/>
                  <a:pt x="405995" y="1062975"/>
                  <a:pt x="356652" y="1176544"/>
                </a:cubicBezTo>
                <a:cubicBezTo>
                  <a:pt x="322651" y="1254503"/>
                  <a:pt x="293575" y="1334306"/>
                  <a:pt x="272549" y="1416785"/>
                </a:cubicBezTo>
                <a:cubicBezTo>
                  <a:pt x="257112" y="1477398"/>
                  <a:pt x="246504" y="1538842"/>
                  <a:pt x="243189" y="1601301"/>
                </a:cubicBezTo>
                <a:cubicBezTo>
                  <a:pt x="242905" y="1606744"/>
                  <a:pt x="241485" y="1612003"/>
                  <a:pt x="240632" y="1617354"/>
                </a:cubicBezTo>
                <a:cubicBezTo>
                  <a:pt x="240632" y="1630454"/>
                  <a:pt x="240632" y="1643647"/>
                  <a:pt x="240632" y="1656840"/>
                </a:cubicBezTo>
                <a:cubicBezTo>
                  <a:pt x="241769" y="1665051"/>
                  <a:pt x="243284" y="1673170"/>
                  <a:pt x="243852" y="1681381"/>
                </a:cubicBezTo>
                <a:cubicBezTo>
                  <a:pt x="246504" y="1720037"/>
                  <a:pt x="252944" y="1758048"/>
                  <a:pt x="263836" y="1795228"/>
                </a:cubicBezTo>
                <a:cubicBezTo>
                  <a:pt x="291870" y="1891084"/>
                  <a:pt x="346802" y="1968396"/>
                  <a:pt x="424748" y="2029840"/>
                </a:cubicBezTo>
                <a:cubicBezTo>
                  <a:pt x="479017" y="2072556"/>
                  <a:pt x="539347" y="2104200"/>
                  <a:pt x="603276" y="2129387"/>
                </a:cubicBezTo>
                <a:cubicBezTo>
                  <a:pt x="672224" y="2156510"/>
                  <a:pt x="743446" y="2175331"/>
                  <a:pt x="816088" y="2189354"/>
                </a:cubicBezTo>
                <a:cubicBezTo>
                  <a:pt x="892519" y="2204023"/>
                  <a:pt x="969802" y="2213157"/>
                  <a:pt x="1047464" y="2218877"/>
                </a:cubicBezTo>
                <a:cubicBezTo>
                  <a:pt x="1111393" y="2223490"/>
                  <a:pt x="1175512" y="2225612"/>
                  <a:pt x="1239536" y="2226258"/>
                </a:cubicBezTo>
                <a:cubicBezTo>
                  <a:pt x="1243229" y="2226350"/>
                  <a:pt x="1246923" y="2226903"/>
                  <a:pt x="1250617" y="2227180"/>
                </a:cubicBezTo>
                <a:cubicBezTo>
                  <a:pt x="1259235" y="2227180"/>
                  <a:pt x="1267759" y="2227180"/>
                  <a:pt x="1276378" y="2227180"/>
                </a:cubicBezTo>
                <a:cubicBezTo>
                  <a:pt x="1278935" y="2226903"/>
                  <a:pt x="1281492" y="2226350"/>
                  <a:pt x="1284049" y="2226258"/>
                </a:cubicBezTo>
                <a:cubicBezTo>
                  <a:pt x="1334340" y="2224781"/>
                  <a:pt x="1384631" y="2223951"/>
                  <a:pt x="1435016" y="2221645"/>
                </a:cubicBezTo>
                <a:cubicBezTo>
                  <a:pt x="1485781" y="2219431"/>
                  <a:pt x="1536545" y="2214725"/>
                  <a:pt x="1587120" y="2208544"/>
                </a:cubicBezTo>
                <a:cubicBezTo>
                  <a:pt x="1650481" y="2200887"/>
                  <a:pt x="1713274" y="2190369"/>
                  <a:pt x="1775403" y="2175608"/>
                </a:cubicBezTo>
                <a:cubicBezTo>
                  <a:pt x="1851266" y="2157433"/>
                  <a:pt x="1924950" y="2133261"/>
                  <a:pt x="1994846" y="2098111"/>
                </a:cubicBezTo>
                <a:cubicBezTo>
                  <a:pt x="2052713" y="2068957"/>
                  <a:pt x="2105845" y="2033069"/>
                  <a:pt x="2151590" y="1986848"/>
                </a:cubicBezTo>
                <a:cubicBezTo>
                  <a:pt x="2215046" y="1922636"/>
                  <a:pt x="2255487" y="1846062"/>
                  <a:pt x="2274145" y="1757863"/>
                </a:cubicBezTo>
                <a:cubicBezTo>
                  <a:pt x="2280490" y="1728156"/>
                  <a:pt x="2284752" y="1698172"/>
                  <a:pt x="2284847" y="1667727"/>
                </a:cubicBezTo>
                <a:cubicBezTo>
                  <a:pt x="2284847" y="1663483"/>
                  <a:pt x="2285794" y="1659331"/>
                  <a:pt x="2286362" y="1655087"/>
                </a:cubicBezTo>
                <a:cubicBezTo>
                  <a:pt x="2286362" y="1642540"/>
                  <a:pt x="2286362" y="1629901"/>
                  <a:pt x="2286362" y="1617354"/>
                </a:cubicBezTo>
                <a:cubicBezTo>
                  <a:pt x="2285889" y="1614033"/>
                  <a:pt x="2285036" y="1610711"/>
                  <a:pt x="2284942" y="1607298"/>
                </a:cubicBezTo>
                <a:cubicBezTo>
                  <a:pt x="2283805" y="1540226"/>
                  <a:pt x="2271303" y="1474815"/>
                  <a:pt x="2254540" y="1410142"/>
                </a:cubicBezTo>
                <a:cubicBezTo>
                  <a:pt x="2228684" y="1309857"/>
                  <a:pt x="2191274" y="1213724"/>
                  <a:pt x="2146949" y="1120175"/>
                </a:cubicBezTo>
                <a:cubicBezTo>
                  <a:pt x="2064173" y="945438"/>
                  <a:pt x="1966906" y="779281"/>
                  <a:pt x="1851171" y="624195"/>
                </a:cubicBezTo>
                <a:cubicBezTo>
                  <a:pt x="1801164" y="557123"/>
                  <a:pt x="1746706" y="493742"/>
                  <a:pt x="1685997" y="435988"/>
                </a:cubicBezTo>
                <a:cubicBezTo>
                  <a:pt x="1630024" y="382663"/>
                  <a:pt x="1569599" y="335242"/>
                  <a:pt x="1501313" y="298616"/>
                </a:cubicBezTo>
                <a:cubicBezTo>
                  <a:pt x="1448181" y="270108"/>
                  <a:pt x="1392302" y="249627"/>
                  <a:pt x="1332541" y="240678"/>
                </a:cubicBezTo>
                <a:cubicBezTo>
                  <a:pt x="1317576" y="238371"/>
                  <a:pt x="1302423" y="237449"/>
                  <a:pt x="1287364" y="235788"/>
                </a:cubicBezTo>
                <a:cubicBezTo>
                  <a:pt x="1284807" y="235603"/>
                  <a:pt x="1282344" y="234865"/>
                  <a:pt x="1279787" y="234404"/>
                </a:cubicBezTo>
                <a:cubicBezTo>
                  <a:pt x="1269464" y="234404"/>
                  <a:pt x="1259235" y="234404"/>
                  <a:pt x="1248912" y="234404"/>
                </a:cubicBezTo>
                <a:close/>
                <a:moveTo>
                  <a:pt x="1245481" y="0"/>
                </a:moveTo>
                <a:cubicBezTo>
                  <a:pt x="1258233" y="0"/>
                  <a:pt x="1270868" y="0"/>
                  <a:pt x="1283620" y="0"/>
                </a:cubicBezTo>
                <a:cubicBezTo>
                  <a:pt x="1286778" y="570"/>
                  <a:pt x="1289820" y="1482"/>
                  <a:pt x="1292979" y="1710"/>
                </a:cubicBezTo>
                <a:cubicBezTo>
                  <a:pt x="1311580" y="3761"/>
                  <a:pt x="1330299" y="4901"/>
                  <a:pt x="1348783" y="7750"/>
                </a:cubicBezTo>
                <a:cubicBezTo>
                  <a:pt x="1422604" y="18804"/>
                  <a:pt x="1491629" y="44104"/>
                  <a:pt x="1557260" y="79318"/>
                </a:cubicBezTo>
                <a:cubicBezTo>
                  <a:pt x="1641610" y="124561"/>
                  <a:pt x="1716250" y="183137"/>
                  <a:pt x="1785392" y="249008"/>
                </a:cubicBezTo>
                <a:cubicBezTo>
                  <a:pt x="1860383" y="320348"/>
                  <a:pt x="1927652" y="398640"/>
                  <a:pt x="1989423" y="481491"/>
                </a:cubicBezTo>
                <a:cubicBezTo>
                  <a:pt x="2132385" y="673061"/>
                  <a:pt x="2252534" y="878307"/>
                  <a:pt x="2354784" y="1094151"/>
                </a:cubicBezTo>
                <a:cubicBezTo>
                  <a:pt x="2409536" y="1209709"/>
                  <a:pt x="2455747" y="1328458"/>
                  <a:pt x="2487685" y="1452335"/>
                </a:cubicBezTo>
                <a:cubicBezTo>
                  <a:pt x="2508393" y="1532222"/>
                  <a:pt x="2523835" y="1613021"/>
                  <a:pt x="2525239" y="1695872"/>
                </a:cubicBezTo>
                <a:cubicBezTo>
                  <a:pt x="2525356" y="1700089"/>
                  <a:pt x="2526409" y="1704191"/>
                  <a:pt x="2526994" y="1708294"/>
                </a:cubicBezTo>
                <a:cubicBezTo>
                  <a:pt x="2526994" y="1723793"/>
                  <a:pt x="2526994" y="1739406"/>
                  <a:pt x="2526994" y="1754904"/>
                </a:cubicBezTo>
                <a:cubicBezTo>
                  <a:pt x="2526292" y="1760147"/>
                  <a:pt x="2525122" y="1765275"/>
                  <a:pt x="2525122" y="1770517"/>
                </a:cubicBezTo>
                <a:cubicBezTo>
                  <a:pt x="2525005" y="1808125"/>
                  <a:pt x="2519741" y="1845163"/>
                  <a:pt x="2511902" y="1881858"/>
                </a:cubicBezTo>
                <a:cubicBezTo>
                  <a:pt x="2488855" y="1990806"/>
                  <a:pt x="2438900" y="2085395"/>
                  <a:pt x="2360517" y="2164713"/>
                </a:cubicBezTo>
                <a:cubicBezTo>
                  <a:pt x="2304010" y="2221808"/>
                  <a:pt x="2238379" y="2266139"/>
                  <a:pt x="2166897" y="2302151"/>
                </a:cubicBezTo>
                <a:cubicBezTo>
                  <a:pt x="2080559" y="2345571"/>
                  <a:pt x="1989540" y="2375429"/>
                  <a:pt x="1895831" y="2397879"/>
                </a:cubicBezTo>
                <a:cubicBezTo>
                  <a:pt x="1819085" y="2416113"/>
                  <a:pt x="1741520" y="2429105"/>
                  <a:pt x="1663254" y="2438564"/>
                </a:cubicBezTo>
                <a:cubicBezTo>
                  <a:pt x="1600781" y="2446199"/>
                  <a:pt x="1538074" y="2452011"/>
                  <a:pt x="1475367" y="2454746"/>
                </a:cubicBezTo>
                <a:cubicBezTo>
                  <a:pt x="1413128" y="2457595"/>
                  <a:pt x="1351006" y="2458621"/>
                  <a:pt x="1288884" y="2460445"/>
                </a:cubicBezTo>
                <a:cubicBezTo>
                  <a:pt x="1285725" y="2460558"/>
                  <a:pt x="1282567" y="2461242"/>
                  <a:pt x="1279408" y="2461584"/>
                </a:cubicBezTo>
                <a:cubicBezTo>
                  <a:pt x="1268762" y="2461584"/>
                  <a:pt x="1258233" y="2461584"/>
                  <a:pt x="1247586" y="2461584"/>
                </a:cubicBezTo>
                <a:cubicBezTo>
                  <a:pt x="1243024" y="2461242"/>
                  <a:pt x="1238461" y="2460558"/>
                  <a:pt x="1233899" y="2460445"/>
                </a:cubicBezTo>
                <a:cubicBezTo>
                  <a:pt x="1154813" y="2459647"/>
                  <a:pt x="1075611" y="2457026"/>
                  <a:pt x="996642" y="2451328"/>
                </a:cubicBezTo>
                <a:cubicBezTo>
                  <a:pt x="900710" y="2444262"/>
                  <a:pt x="805246" y="2432980"/>
                  <a:pt x="710834" y="2414860"/>
                </a:cubicBezTo>
                <a:cubicBezTo>
                  <a:pt x="621103" y="2397537"/>
                  <a:pt x="533126" y="2374289"/>
                  <a:pt x="447957" y="2340784"/>
                </a:cubicBezTo>
                <a:cubicBezTo>
                  <a:pt x="368988" y="2309672"/>
                  <a:pt x="294465" y="2270583"/>
                  <a:pt x="227430" y="2217819"/>
                </a:cubicBezTo>
                <a:cubicBezTo>
                  <a:pt x="131146" y="2141920"/>
                  <a:pt x="63292" y="2046420"/>
                  <a:pt x="28663" y="1928013"/>
                </a:cubicBezTo>
                <a:cubicBezTo>
                  <a:pt x="15209" y="1882086"/>
                  <a:pt x="7254" y="1835134"/>
                  <a:pt x="3978" y="1787384"/>
                </a:cubicBezTo>
                <a:cubicBezTo>
                  <a:pt x="3276" y="1777241"/>
                  <a:pt x="1404" y="1767212"/>
                  <a:pt x="0" y="1757070"/>
                </a:cubicBezTo>
                <a:cubicBezTo>
                  <a:pt x="0" y="1740773"/>
                  <a:pt x="0" y="1724477"/>
                  <a:pt x="0" y="1708294"/>
                </a:cubicBezTo>
                <a:cubicBezTo>
                  <a:pt x="1053" y="1701684"/>
                  <a:pt x="2808" y="1695188"/>
                  <a:pt x="3159" y="1688464"/>
                </a:cubicBezTo>
                <a:cubicBezTo>
                  <a:pt x="7254" y="1611312"/>
                  <a:pt x="20356" y="1535413"/>
                  <a:pt x="39426" y="1460540"/>
                </a:cubicBezTo>
                <a:cubicBezTo>
                  <a:pt x="65398" y="1358658"/>
                  <a:pt x="101314" y="1260080"/>
                  <a:pt x="143313" y="1163782"/>
                </a:cubicBezTo>
                <a:cubicBezTo>
                  <a:pt x="204265" y="1023495"/>
                  <a:pt x="276449" y="889019"/>
                  <a:pt x="355183" y="757963"/>
                </a:cubicBezTo>
                <a:cubicBezTo>
                  <a:pt x="431461" y="631123"/>
                  <a:pt x="514056" y="508728"/>
                  <a:pt x="608819" y="394879"/>
                </a:cubicBezTo>
                <a:cubicBezTo>
                  <a:pt x="673046" y="317841"/>
                  <a:pt x="742188" y="245589"/>
                  <a:pt x="820103" y="182226"/>
                </a:cubicBezTo>
                <a:cubicBezTo>
                  <a:pt x="882576" y="131285"/>
                  <a:pt x="949495" y="87295"/>
                  <a:pt x="1023316" y="54588"/>
                </a:cubicBezTo>
                <a:cubicBezTo>
                  <a:pt x="1083917" y="27807"/>
                  <a:pt x="1146858" y="9915"/>
                  <a:pt x="1212957" y="3647"/>
                </a:cubicBezTo>
                <a:cubicBezTo>
                  <a:pt x="1223837" y="2621"/>
                  <a:pt x="1234601" y="1254"/>
                  <a:pt x="1245481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7" hasCustomPrompt="1"/>
          </p:nvPr>
        </p:nvSpPr>
        <p:spPr>
          <a:xfrm>
            <a:off x="4788811" y="2469774"/>
            <a:ext cx="1273058" cy="1653474"/>
          </a:xfrm>
          <a:custGeom>
            <a:avLst/>
            <a:gdLst>
              <a:gd name="connsiteX0" fmla="*/ 1248912 w 2526994"/>
              <a:gd name="connsiteY0" fmla="*/ 234404 h 2461584"/>
              <a:gd name="connsiteX1" fmla="*/ 1222583 w 2526994"/>
              <a:gd name="connsiteY1" fmla="*/ 237356 h 2461584"/>
              <a:gd name="connsiteX2" fmla="*/ 1069058 w 2526994"/>
              <a:gd name="connsiteY2" fmla="*/ 278596 h 2461584"/>
              <a:gd name="connsiteX3" fmla="*/ 904547 w 2526994"/>
              <a:gd name="connsiteY3" fmla="*/ 381925 h 2461584"/>
              <a:gd name="connsiteX4" fmla="*/ 733502 w 2526994"/>
              <a:gd name="connsiteY4" fmla="*/ 554079 h 2461584"/>
              <a:gd name="connsiteX5" fmla="*/ 528171 w 2526994"/>
              <a:gd name="connsiteY5" fmla="*/ 848013 h 2461584"/>
              <a:gd name="connsiteX6" fmla="*/ 356652 w 2526994"/>
              <a:gd name="connsiteY6" fmla="*/ 1176544 h 2461584"/>
              <a:gd name="connsiteX7" fmla="*/ 272549 w 2526994"/>
              <a:gd name="connsiteY7" fmla="*/ 1416785 h 2461584"/>
              <a:gd name="connsiteX8" fmla="*/ 243189 w 2526994"/>
              <a:gd name="connsiteY8" fmla="*/ 1601301 h 2461584"/>
              <a:gd name="connsiteX9" fmla="*/ 240632 w 2526994"/>
              <a:gd name="connsiteY9" fmla="*/ 1617354 h 2461584"/>
              <a:gd name="connsiteX10" fmla="*/ 240632 w 2526994"/>
              <a:gd name="connsiteY10" fmla="*/ 1656840 h 2461584"/>
              <a:gd name="connsiteX11" fmla="*/ 243852 w 2526994"/>
              <a:gd name="connsiteY11" fmla="*/ 1681381 h 2461584"/>
              <a:gd name="connsiteX12" fmla="*/ 263836 w 2526994"/>
              <a:gd name="connsiteY12" fmla="*/ 1795228 h 2461584"/>
              <a:gd name="connsiteX13" fmla="*/ 424748 w 2526994"/>
              <a:gd name="connsiteY13" fmla="*/ 2029840 h 2461584"/>
              <a:gd name="connsiteX14" fmla="*/ 603276 w 2526994"/>
              <a:gd name="connsiteY14" fmla="*/ 2129387 h 2461584"/>
              <a:gd name="connsiteX15" fmla="*/ 816088 w 2526994"/>
              <a:gd name="connsiteY15" fmla="*/ 2189354 h 2461584"/>
              <a:gd name="connsiteX16" fmla="*/ 1047464 w 2526994"/>
              <a:gd name="connsiteY16" fmla="*/ 2218877 h 2461584"/>
              <a:gd name="connsiteX17" fmla="*/ 1239536 w 2526994"/>
              <a:gd name="connsiteY17" fmla="*/ 2226258 h 2461584"/>
              <a:gd name="connsiteX18" fmla="*/ 1250617 w 2526994"/>
              <a:gd name="connsiteY18" fmla="*/ 2227180 h 2461584"/>
              <a:gd name="connsiteX19" fmla="*/ 1276378 w 2526994"/>
              <a:gd name="connsiteY19" fmla="*/ 2227180 h 2461584"/>
              <a:gd name="connsiteX20" fmla="*/ 1284049 w 2526994"/>
              <a:gd name="connsiteY20" fmla="*/ 2226258 h 2461584"/>
              <a:gd name="connsiteX21" fmla="*/ 1435016 w 2526994"/>
              <a:gd name="connsiteY21" fmla="*/ 2221645 h 2461584"/>
              <a:gd name="connsiteX22" fmla="*/ 1587120 w 2526994"/>
              <a:gd name="connsiteY22" fmla="*/ 2208544 h 2461584"/>
              <a:gd name="connsiteX23" fmla="*/ 1775403 w 2526994"/>
              <a:gd name="connsiteY23" fmla="*/ 2175608 h 2461584"/>
              <a:gd name="connsiteX24" fmla="*/ 1994846 w 2526994"/>
              <a:gd name="connsiteY24" fmla="*/ 2098111 h 2461584"/>
              <a:gd name="connsiteX25" fmla="*/ 2151590 w 2526994"/>
              <a:gd name="connsiteY25" fmla="*/ 1986848 h 2461584"/>
              <a:gd name="connsiteX26" fmla="*/ 2274145 w 2526994"/>
              <a:gd name="connsiteY26" fmla="*/ 1757863 h 2461584"/>
              <a:gd name="connsiteX27" fmla="*/ 2284847 w 2526994"/>
              <a:gd name="connsiteY27" fmla="*/ 1667727 h 2461584"/>
              <a:gd name="connsiteX28" fmla="*/ 2286362 w 2526994"/>
              <a:gd name="connsiteY28" fmla="*/ 1655087 h 2461584"/>
              <a:gd name="connsiteX29" fmla="*/ 2286362 w 2526994"/>
              <a:gd name="connsiteY29" fmla="*/ 1617354 h 2461584"/>
              <a:gd name="connsiteX30" fmla="*/ 2284942 w 2526994"/>
              <a:gd name="connsiteY30" fmla="*/ 1607298 h 2461584"/>
              <a:gd name="connsiteX31" fmla="*/ 2254540 w 2526994"/>
              <a:gd name="connsiteY31" fmla="*/ 1410142 h 2461584"/>
              <a:gd name="connsiteX32" fmla="*/ 2146949 w 2526994"/>
              <a:gd name="connsiteY32" fmla="*/ 1120175 h 2461584"/>
              <a:gd name="connsiteX33" fmla="*/ 1851171 w 2526994"/>
              <a:gd name="connsiteY33" fmla="*/ 624195 h 2461584"/>
              <a:gd name="connsiteX34" fmla="*/ 1685997 w 2526994"/>
              <a:gd name="connsiteY34" fmla="*/ 435988 h 2461584"/>
              <a:gd name="connsiteX35" fmla="*/ 1501313 w 2526994"/>
              <a:gd name="connsiteY35" fmla="*/ 298616 h 2461584"/>
              <a:gd name="connsiteX36" fmla="*/ 1332541 w 2526994"/>
              <a:gd name="connsiteY36" fmla="*/ 240678 h 2461584"/>
              <a:gd name="connsiteX37" fmla="*/ 1287364 w 2526994"/>
              <a:gd name="connsiteY37" fmla="*/ 235788 h 2461584"/>
              <a:gd name="connsiteX38" fmla="*/ 1279787 w 2526994"/>
              <a:gd name="connsiteY38" fmla="*/ 234404 h 2461584"/>
              <a:gd name="connsiteX39" fmla="*/ 1248912 w 2526994"/>
              <a:gd name="connsiteY39" fmla="*/ 234404 h 2461584"/>
              <a:gd name="connsiteX40" fmla="*/ 1245481 w 2526994"/>
              <a:gd name="connsiteY40" fmla="*/ 0 h 2461584"/>
              <a:gd name="connsiteX41" fmla="*/ 1283620 w 2526994"/>
              <a:gd name="connsiteY41" fmla="*/ 0 h 2461584"/>
              <a:gd name="connsiteX42" fmla="*/ 1292979 w 2526994"/>
              <a:gd name="connsiteY42" fmla="*/ 1710 h 2461584"/>
              <a:gd name="connsiteX43" fmla="*/ 1348783 w 2526994"/>
              <a:gd name="connsiteY43" fmla="*/ 7750 h 2461584"/>
              <a:gd name="connsiteX44" fmla="*/ 1557260 w 2526994"/>
              <a:gd name="connsiteY44" fmla="*/ 79318 h 2461584"/>
              <a:gd name="connsiteX45" fmla="*/ 1785392 w 2526994"/>
              <a:gd name="connsiteY45" fmla="*/ 249008 h 2461584"/>
              <a:gd name="connsiteX46" fmla="*/ 1989423 w 2526994"/>
              <a:gd name="connsiteY46" fmla="*/ 481491 h 2461584"/>
              <a:gd name="connsiteX47" fmla="*/ 2354784 w 2526994"/>
              <a:gd name="connsiteY47" fmla="*/ 1094151 h 2461584"/>
              <a:gd name="connsiteX48" fmla="*/ 2487685 w 2526994"/>
              <a:gd name="connsiteY48" fmla="*/ 1452335 h 2461584"/>
              <a:gd name="connsiteX49" fmla="*/ 2525239 w 2526994"/>
              <a:gd name="connsiteY49" fmla="*/ 1695872 h 2461584"/>
              <a:gd name="connsiteX50" fmla="*/ 2526994 w 2526994"/>
              <a:gd name="connsiteY50" fmla="*/ 1708294 h 2461584"/>
              <a:gd name="connsiteX51" fmla="*/ 2526994 w 2526994"/>
              <a:gd name="connsiteY51" fmla="*/ 1754904 h 2461584"/>
              <a:gd name="connsiteX52" fmla="*/ 2525122 w 2526994"/>
              <a:gd name="connsiteY52" fmla="*/ 1770517 h 2461584"/>
              <a:gd name="connsiteX53" fmla="*/ 2511902 w 2526994"/>
              <a:gd name="connsiteY53" fmla="*/ 1881858 h 2461584"/>
              <a:gd name="connsiteX54" fmla="*/ 2360517 w 2526994"/>
              <a:gd name="connsiteY54" fmla="*/ 2164713 h 2461584"/>
              <a:gd name="connsiteX55" fmla="*/ 2166897 w 2526994"/>
              <a:gd name="connsiteY55" fmla="*/ 2302151 h 2461584"/>
              <a:gd name="connsiteX56" fmla="*/ 1895831 w 2526994"/>
              <a:gd name="connsiteY56" fmla="*/ 2397879 h 2461584"/>
              <a:gd name="connsiteX57" fmla="*/ 1663254 w 2526994"/>
              <a:gd name="connsiteY57" fmla="*/ 2438564 h 2461584"/>
              <a:gd name="connsiteX58" fmla="*/ 1475367 w 2526994"/>
              <a:gd name="connsiteY58" fmla="*/ 2454746 h 2461584"/>
              <a:gd name="connsiteX59" fmla="*/ 1288884 w 2526994"/>
              <a:gd name="connsiteY59" fmla="*/ 2460445 h 2461584"/>
              <a:gd name="connsiteX60" fmla="*/ 1279408 w 2526994"/>
              <a:gd name="connsiteY60" fmla="*/ 2461584 h 2461584"/>
              <a:gd name="connsiteX61" fmla="*/ 1247586 w 2526994"/>
              <a:gd name="connsiteY61" fmla="*/ 2461584 h 2461584"/>
              <a:gd name="connsiteX62" fmla="*/ 1233899 w 2526994"/>
              <a:gd name="connsiteY62" fmla="*/ 2460445 h 2461584"/>
              <a:gd name="connsiteX63" fmla="*/ 996642 w 2526994"/>
              <a:gd name="connsiteY63" fmla="*/ 2451328 h 2461584"/>
              <a:gd name="connsiteX64" fmla="*/ 710834 w 2526994"/>
              <a:gd name="connsiteY64" fmla="*/ 2414860 h 2461584"/>
              <a:gd name="connsiteX65" fmla="*/ 447957 w 2526994"/>
              <a:gd name="connsiteY65" fmla="*/ 2340784 h 2461584"/>
              <a:gd name="connsiteX66" fmla="*/ 227430 w 2526994"/>
              <a:gd name="connsiteY66" fmla="*/ 2217819 h 2461584"/>
              <a:gd name="connsiteX67" fmla="*/ 28663 w 2526994"/>
              <a:gd name="connsiteY67" fmla="*/ 1928013 h 2461584"/>
              <a:gd name="connsiteX68" fmla="*/ 3978 w 2526994"/>
              <a:gd name="connsiteY68" fmla="*/ 1787384 h 2461584"/>
              <a:gd name="connsiteX69" fmla="*/ 0 w 2526994"/>
              <a:gd name="connsiteY69" fmla="*/ 1757070 h 2461584"/>
              <a:gd name="connsiteX70" fmla="*/ 0 w 2526994"/>
              <a:gd name="connsiteY70" fmla="*/ 1708294 h 2461584"/>
              <a:gd name="connsiteX71" fmla="*/ 3159 w 2526994"/>
              <a:gd name="connsiteY71" fmla="*/ 1688464 h 2461584"/>
              <a:gd name="connsiteX72" fmla="*/ 39426 w 2526994"/>
              <a:gd name="connsiteY72" fmla="*/ 1460540 h 2461584"/>
              <a:gd name="connsiteX73" fmla="*/ 143313 w 2526994"/>
              <a:gd name="connsiteY73" fmla="*/ 1163782 h 2461584"/>
              <a:gd name="connsiteX74" fmla="*/ 355183 w 2526994"/>
              <a:gd name="connsiteY74" fmla="*/ 757963 h 2461584"/>
              <a:gd name="connsiteX75" fmla="*/ 608819 w 2526994"/>
              <a:gd name="connsiteY75" fmla="*/ 394879 h 2461584"/>
              <a:gd name="connsiteX76" fmla="*/ 820103 w 2526994"/>
              <a:gd name="connsiteY76" fmla="*/ 182226 h 2461584"/>
              <a:gd name="connsiteX77" fmla="*/ 1023316 w 2526994"/>
              <a:gd name="connsiteY77" fmla="*/ 54588 h 2461584"/>
              <a:gd name="connsiteX78" fmla="*/ 1212957 w 2526994"/>
              <a:gd name="connsiteY78" fmla="*/ 3647 h 2461584"/>
              <a:gd name="connsiteX79" fmla="*/ 1245481 w 2526994"/>
              <a:gd name="connsiteY79" fmla="*/ 0 h 246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526994" h="2461584">
                <a:moveTo>
                  <a:pt x="1248912" y="234404"/>
                </a:moveTo>
                <a:cubicBezTo>
                  <a:pt x="1240104" y="235419"/>
                  <a:pt x="1231391" y="236526"/>
                  <a:pt x="1222583" y="237356"/>
                </a:cubicBezTo>
                <a:cubicBezTo>
                  <a:pt x="1169072" y="242431"/>
                  <a:pt x="1118118" y="256915"/>
                  <a:pt x="1069058" y="278596"/>
                </a:cubicBezTo>
                <a:cubicBezTo>
                  <a:pt x="1009296" y="305074"/>
                  <a:pt x="955122" y="340686"/>
                  <a:pt x="904547" y="381925"/>
                </a:cubicBezTo>
                <a:cubicBezTo>
                  <a:pt x="841471" y="433220"/>
                  <a:pt x="785497" y="491712"/>
                  <a:pt x="733502" y="554079"/>
                </a:cubicBezTo>
                <a:cubicBezTo>
                  <a:pt x="656787" y="646245"/>
                  <a:pt x="589922" y="745330"/>
                  <a:pt x="528171" y="848013"/>
                </a:cubicBezTo>
                <a:cubicBezTo>
                  <a:pt x="464431" y="954110"/>
                  <a:pt x="405995" y="1062975"/>
                  <a:pt x="356652" y="1176544"/>
                </a:cubicBezTo>
                <a:cubicBezTo>
                  <a:pt x="322651" y="1254503"/>
                  <a:pt x="293575" y="1334306"/>
                  <a:pt x="272549" y="1416785"/>
                </a:cubicBezTo>
                <a:cubicBezTo>
                  <a:pt x="257112" y="1477398"/>
                  <a:pt x="246504" y="1538842"/>
                  <a:pt x="243189" y="1601301"/>
                </a:cubicBezTo>
                <a:cubicBezTo>
                  <a:pt x="242905" y="1606744"/>
                  <a:pt x="241485" y="1612003"/>
                  <a:pt x="240632" y="1617354"/>
                </a:cubicBezTo>
                <a:cubicBezTo>
                  <a:pt x="240632" y="1630454"/>
                  <a:pt x="240632" y="1643647"/>
                  <a:pt x="240632" y="1656840"/>
                </a:cubicBezTo>
                <a:cubicBezTo>
                  <a:pt x="241769" y="1665051"/>
                  <a:pt x="243284" y="1673170"/>
                  <a:pt x="243852" y="1681381"/>
                </a:cubicBezTo>
                <a:cubicBezTo>
                  <a:pt x="246504" y="1720037"/>
                  <a:pt x="252944" y="1758048"/>
                  <a:pt x="263836" y="1795228"/>
                </a:cubicBezTo>
                <a:cubicBezTo>
                  <a:pt x="291870" y="1891084"/>
                  <a:pt x="346802" y="1968396"/>
                  <a:pt x="424748" y="2029840"/>
                </a:cubicBezTo>
                <a:cubicBezTo>
                  <a:pt x="479017" y="2072556"/>
                  <a:pt x="539347" y="2104200"/>
                  <a:pt x="603276" y="2129387"/>
                </a:cubicBezTo>
                <a:cubicBezTo>
                  <a:pt x="672224" y="2156510"/>
                  <a:pt x="743446" y="2175331"/>
                  <a:pt x="816088" y="2189354"/>
                </a:cubicBezTo>
                <a:cubicBezTo>
                  <a:pt x="892519" y="2204023"/>
                  <a:pt x="969802" y="2213157"/>
                  <a:pt x="1047464" y="2218877"/>
                </a:cubicBezTo>
                <a:cubicBezTo>
                  <a:pt x="1111393" y="2223490"/>
                  <a:pt x="1175512" y="2225612"/>
                  <a:pt x="1239536" y="2226258"/>
                </a:cubicBezTo>
                <a:cubicBezTo>
                  <a:pt x="1243229" y="2226350"/>
                  <a:pt x="1246923" y="2226903"/>
                  <a:pt x="1250617" y="2227180"/>
                </a:cubicBezTo>
                <a:cubicBezTo>
                  <a:pt x="1259235" y="2227180"/>
                  <a:pt x="1267759" y="2227180"/>
                  <a:pt x="1276378" y="2227180"/>
                </a:cubicBezTo>
                <a:cubicBezTo>
                  <a:pt x="1278935" y="2226903"/>
                  <a:pt x="1281492" y="2226350"/>
                  <a:pt x="1284049" y="2226258"/>
                </a:cubicBezTo>
                <a:cubicBezTo>
                  <a:pt x="1334340" y="2224781"/>
                  <a:pt x="1384631" y="2223951"/>
                  <a:pt x="1435016" y="2221645"/>
                </a:cubicBezTo>
                <a:cubicBezTo>
                  <a:pt x="1485781" y="2219431"/>
                  <a:pt x="1536545" y="2214725"/>
                  <a:pt x="1587120" y="2208544"/>
                </a:cubicBezTo>
                <a:cubicBezTo>
                  <a:pt x="1650481" y="2200887"/>
                  <a:pt x="1713274" y="2190369"/>
                  <a:pt x="1775403" y="2175608"/>
                </a:cubicBezTo>
                <a:cubicBezTo>
                  <a:pt x="1851266" y="2157433"/>
                  <a:pt x="1924950" y="2133261"/>
                  <a:pt x="1994846" y="2098111"/>
                </a:cubicBezTo>
                <a:cubicBezTo>
                  <a:pt x="2052713" y="2068957"/>
                  <a:pt x="2105845" y="2033069"/>
                  <a:pt x="2151590" y="1986848"/>
                </a:cubicBezTo>
                <a:cubicBezTo>
                  <a:pt x="2215046" y="1922636"/>
                  <a:pt x="2255487" y="1846062"/>
                  <a:pt x="2274145" y="1757863"/>
                </a:cubicBezTo>
                <a:cubicBezTo>
                  <a:pt x="2280490" y="1728156"/>
                  <a:pt x="2284752" y="1698172"/>
                  <a:pt x="2284847" y="1667727"/>
                </a:cubicBezTo>
                <a:cubicBezTo>
                  <a:pt x="2284847" y="1663483"/>
                  <a:pt x="2285794" y="1659331"/>
                  <a:pt x="2286362" y="1655087"/>
                </a:cubicBezTo>
                <a:cubicBezTo>
                  <a:pt x="2286362" y="1642540"/>
                  <a:pt x="2286362" y="1629901"/>
                  <a:pt x="2286362" y="1617354"/>
                </a:cubicBezTo>
                <a:cubicBezTo>
                  <a:pt x="2285889" y="1614033"/>
                  <a:pt x="2285036" y="1610711"/>
                  <a:pt x="2284942" y="1607298"/>
                </a:cubicBezTo>
                <a:cubicBezTo>
                  <a:pt x="2283805" y="1540226"/>
                  <a:pt x="2271303" y="1474815"/>
                  <a:pt x="2254540" y="1410142"/>
                </a:cubicBezTo>
                <a:cubicBezTo>
                  <a:pt x="2228684" y="1309857"/>
                  <a:pt x="2191274" y="1213724"/>
                  <a:pt x="2146949" y="1120175"/>
                </a:cubicBezTo>
                <a:cubicBezTo>
                  <a:pt x="2064173" y="945438"/>
                  <a:pt x="1966906" y="779281"/>
                  <a:pt x="1851171" y="624195"/>
                </a:cubicBezTo>
                <a:cubicBezTo>
                  <a:pt x="1801164" y="557123"/>
                  <a:pt x="1746706" y="493742"/>
                  <a:pt x="1685997" y="435988"/>
                </a:cubicBezTo>
                <a:cubicBezTo>
                  <a:pt x="1630024" y="382663"/>
                  <a:pt x="1569599" y="335242"/>
                  <a:pt x="1501313" y="298616"/>
                </a:cubicBezTo>
                <a:cubicBezTo>
                  <a:pt x="1448181" y="270108"/>
                  <a:pt x="1392302" y="249627"/>
                  <a:pt x="1332541" y="240678"/>
                </a:cubicBezTo>
                <a:cubicBezTo>
                  <a:pt x="1317576" y="238371"/>
                  <a:pt x="1302423" y="237449"/>
                  <a:pt x="1287364" y="235788"/>
                </a:cubicBezTo>
                <a:cubicBezTo>
                  <a:pt x="1284807" y="235603"/>
                  <a:pt x="1282344" y="234865"/>
                  <a:pt x="1279787" y="234404"/>
                </a:cubicBezTo>
                <a:cubicBezTo>
                  <a:pt x="1269464" y="234404"/>
                  <a:pt x="1259235" y="234404"/>
                  <a:pt x="1248912" y="234404"/>
                </a:cubicBezTo>
                <a:close/>
                <a:moveTo>
                  <a:pt x="1245481" y="0"/>
                </a:moveTo>
                <a:cubicBezTo>
                  <a:pt x="1258233" y="0"/>
                  <a:pt x="1270868" y="0"/>
                  <a:pt x="1283620" y="0"/>
                </a:cubicBezTo>
                <a:cubicBezTo>
                  <a:pt x="1286778" y="570"/>
                  <a:pt x="1289820" y="1482"/>
                  <a:pt x="1292979" y="1710"/>
                </a:cubicBezTo>
                <a:cubicBezTo>
                  <a:pt x="1311580" y="3761"/>
                  <a:pt x="1330299" y="4901"/>
                  <a:pt x="1348783" y="7750"/>
                </a:cubicBezTo>
                <a:cubicBezTo>
                  <a:pt x="1422604" y="18804"/>
                  <a:pt x="1491629" y="44104"/>
                  <a:pt x="1557260" y="79318"/>
                </a:cubicBezTo>
                <a:cubicBezTo>
                  <a:pt x="1641610" y="124561"/>
                  <a:pt x="1716250" y="183137"/>
                  <a:pt x="1785392" y="249008"/>
                </a:cubicBezTo>
                <a:cubicBezTo>
                  <a:pt x="1860383" y="320348"/>
                  <a:pt x="1927652" y="398640"/>
                  <a:pt x="1989423" y="481491"/>
                </a:cubicBezTo>
                <a:cubicBezTo>
                  <a:pt x="2132385" y="673061"/>
                  <a:pt x="2252534" y="878307"/>
                  <a:pt x="2354784" y="1094151"/>
                </a:cubicBezTo>
                <a:cubicBezTo>
                  <a:pt x="2409536" y="1209709"/>
                  <a:pt x="2455747" y="1328458"/>
                  <a:pt x="2487685" y="1452335"/>
                </a:cubicBezTo>
                <a:cubicBezTo>
                  <a:pt x="2508393" y="1532222"/>
                  <a:pt x="2523835" y="1613021"/>
                  <a:pt x="2525239" y="1695872"/>
                </a:cubicBezTo>
                <a:cubicBezTo>
                  <a:pt x="2525356" y="1700089"/>
                  <a:pt x="2526409" y="1704191"/>
                  <a:pt x="2526994" y="1708294"/>
                </a:cubicBezTo>
                <a:cubicBezTo>
                  <a:pt x="2526994" y="1723793"/>
                  <a:pt x="2526994" y="1739406"/>
                  <a:pt x="2526994" y="1754904"/>
                </a:cubicBezTo>
                <a:cubicBezTo>
                  <a:pt x="2526292" y="1760147"/>
                  <a:pt x="2525122" y="1765275"/>
                  <a:pt x="2525122" y="1770517"/>
                </a:cubicBezTo>
                <a:cubicBezTo>
                  <a:pt x="2525005" y="1808125"/>
                  <a:pt x="2519741" y="1845163"/>
                  <a:pt x="2511902" y="1881858"/>
                </a:cubicBezTo>
                <a:cubicBezTo>
                  <a:pt x="2488855" y="1990806"/>
                  <a:pt x="2438900" y="2085395"/>
                  <a:pt x="2360517" y="2164713"/>
                </a:cubicBezTo>
                <a:cubicBezTo>
                  <a:pt x="2304010" y="2221808"/>
                  <a:pt x="2238379" y="2266139"/>
                  <a:pt x="2166897" y="2302151"/>
                </a:cubicBezTo>
                <a:cubicBezTo>
                  <a:pt x="2080559" y="2345571"/>
                  <a:pt x="1989540" y="2375429"/>
                  <a:pt x="1895831" y="2397879"/>
                </a:cubicBezTo>
                <a:cubicBezTo>
                  <a:pt x="1819085" y="2416113"/>
                  <a:pt x="1741520" y="2429105"/>
                  <a:pt x="1663254" y="2438564"/>
                </a:cubicBezTo>
                <a:cubicBezTo>
                  <a:pt x="1600781" y="2446199"/>
                  <a:pt x="1538074" y="2452011"/>
                  <a:pt x="1475367" y="2454746"/>
                </a:cubicBezTo>
                <a:cubicBezTo>
                  <a:pt x="1413128" y="2457595"/>
                  <a:pt x="1351006" y="2458621"/>
                  <a:pt x="1288884" y="2460445"/>
                </a:cubicBezTo>
                <a:cubicBezTo>
                  <a:pt x="1285725" y="2460558"/>
                  <a:pt x="1282567" y="2461242"/>
                  <a:pt x="1279408" y="2461584"/>
                </a:cubicBezTo>
                <a:cubicBezTo>
                  <a:pt x="1268762" y="2461584"/>
                  <a:pt x="1258233" y="2461584"/>
                  <a:pt x="1247586" y="2461584"/>
                </a:cubicBezTo>
                <a:cubicBezTo>
                  <a:pt x="1243024" y="2461242"/>
                  <a:pt x="1238461" y="2460558"/>
                  <a:pt x="1233899" y="2460445"/>
                </a:cubicBezTo>
                <a:cubicBezTo>
                  <a:pt x="1154813" y="2459647"/>
                  <a:pt x="1075611" y="2457026"/>
                  <a:pt x="996642" y="2451328"/>
                </a:cubicBezTo>
                <a:cubicBezTo>
                  <a:pt x="900710" y="2444262"/>
                  <a:pt x="805246" y="2432980"/>
                  <a:pt x="710834" y="2414860"/>
                </a:cubicBezTo>
                <a:cubicBezTo>
                  <a:pt x="621103" y="2397537"/>
                  <a:pt x="533126" y="2374289"/>
                  <a:pt x="447957" y="2340784"/>
                </a:cubicBezTo>
                <a:cubicBezTo>
                  <a:pt x="368988" y="2309672"/>
                  <a:pt x="294465" y="2270583"/>
                  <a:pt x="227430" y="2217819"/>
                </a:cubicBezTo>
                <a:cubicBezTo>
                  <a:pt x="131146" y="2141920"/>
                  <a:pt x="63292" y="2046420"/>
                  <a:pt x="28663" y="1928013"/>
                </a:cubicBezTo>
                <a:cubicBezTo>
                  <a:pt x="15209" y="1882086"/>
                  <a:pt x="7254" y="1835134"/>
                  <a:pt x="3978" y="1787384"/>
                </a:cubicBezTo>
                <a:cubicBezTo>
                  <a:pt x="3276" y="1777241"/>
                  <a:pt x="1404" y="1767212"/>
                  <a:pt x="0" y="1757070"/>
                </a:cubicBezTo>
                <a:cubicBezTo>
                  <a:pt x="0" y="1740773"/>
                  <a:pt x="0" y="1724477"/>
                  <a:pt x="0" y="1708294"/>
                </a:cubicBezTo>
                <a:cubicBezTo>
                  <a:pt x="1053" y="1701684"/>
                  <a:pt x="2808" y="1695188"/>
                  <a:pt x="3159" y="1688464"/>
                </a:cubicBezTo>
                <a:cubicBezTo>
                  <a:pt x="7254" y="1611312"/>
                  <a:pt x="20356" y="1535413"/>
                  <a:pt x="39426" y="1460540"/>
                </a:cubicBezTo>
                <a:cubicBezTo>
                  <a:pt x="65398" y="1358658"/>
                  <a:pt x="101314" y="1260080"/>
                  <a:pt x="143313" y="1163782"/>
                </a:cubicBezTo>
                <a:cubicBezTo>
                  <a:pt x="204265" y="1023495"/>
                  <a:pt x="276449" y="889019"/>
                  <a:pt x="355183" y="757963"/>
                </a:cubicBezTo>
                <a:cubicBezTo>
                  <a:pt x="431461" y="631123"/>
                  <a:pt x="514056" y="508728"/>
                  <a:pt x="608819" y="394879"/>
                </a:cubicBezTo>
                <a:cubicBezTo>
                  <a:pt x="673046" y="317841"/>
                  <a:pt x="742188" y="245589"/>
                  <a:pt x="820103" y="182226"/>
                </a:cubicBezTo>
                <a:cubicBezTo>
                  <a:pt x="882576" y="131285"/>
                  <a:pt x="949495" y="87295"/>
                  <a:pt x="1023316" y="54588"/>
                </a:cubicBezTo>
                <a:cubicBezTo>
                  <a:pt x="1083917" y="27807"/>
                  <a:pt x="1146858" y="9915"/>
                  <a:pt x="1212957" y="3647"/>
                </a:cubicBezTo>
                <a:cubicBezTo>
                  <a:pt x="1223837" y="2621"/>
                  <a:pt x="1234601" y="1254"/>
                  <a:pt x="1245481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8" hasCustomPrompt="1"/>
          </p:nvPr>
        </p:nvSpPr>
        <p:spPr>
          <a:xfrm>
            <a:off x="6483898" y="2469774"/>
            <a:ext cx="1273058" cy="1653474"/>
          </a:xfrm>
          <a:custGeom>
            <a:avLst/>
            <a:gdLst>
              <a:gd name="connsiteX0" fmla="*/ 1248912 w 2526994"/>
              <a:gd name="connsiteY0" fmla="*/ 234404 h 2461584"/>
              <a:gd name="connsiteX1" fmla="*/ 1222583 w 2526994"/>
              <a:gd name="connsiteY1" fmla="*/ 237356 h 2461584"/>
              <a:gd name="connsiteX2" fmla="*/ 1069058 w 2526994"/>
              <a:gd name="connsiteY2" fmla="*/ 278596 h 2461584"/>
              <a:gd name="connsiteX3" fmla="*/ 904547 w 2526994"/>
              <a:gd name="connsiteY3" fmla="*/ 381925 h 2461584"/>
              <a:gd name="connsiteX4" fmla="*/ 733502 w 2526994"/>
              <a:gd name="connsiteY4" fmla="*/ 554079 h 2461584"/>
              <a:gd name="connsiteX5" fmla="*/ 528171 w 2526994"/>
              <a:gd name="connsiteY5" fmla="*/ 848013 h 2461584"/>
              <a:gd name="connsiteX6" fmla="*/ 356652 w 2526994"/>
              <a:gd name="connsiteY6" fmla="*/ 1176544 h 2461584"/>
              <a:gd name="connsiteX7" fmla="*/ 272549 w 2526994"/>
              <a:gd name="connsiteY7" fmla="*/ 1416785 h 2461584"/>
              <a:gd name="connsiteX8" fmla="*/ 243189 w 2526994"/>
              <a:gd name="connsiteY8" fmla="*/ 1601301 h 2461584"/>
              <a:gd name="connsiteX9" fmla="*/ 240632 w 2526994"/>
              <a:gd name="connsiteY9" fmla="*/ 1617354 h 2461584"/>
              <a:gd name="connsiteX10" fmla="*/ 240632 w 2526994"/>
              <a:gd name="connsiteY10" fmla="*/ 1656840 h 2461584"/>
              <a:gd name="connsiteX11" fmla="*/ 243852 w 2526994"/>
              <a:gd name="connsiteY11" fmla="*/ 1681381 h 2461584"/>
              <a:gd name="connsiteX12" fmla="*/ 263836 w 2526994"/>
              <a:gd name="connsiteY12" fmla="*/ 1795228 h 2461584"/>
              <a:gd name="connsiteX13" fmla="*/ 424748 w 2526994"/>
              <a:gd name="connsiteY13" fmla="*/ 2029840 h 2461584"/>
              <a:gd name="connsiteX14" fmla="*/ 603276 w 2526994"/>
              <a:gd name="connsiteY14" fmla="*/ 2129387 h 2461584"/>
              <a:gd name="connsiteX15" fmla="*/ 816088 w 2526994"/>
              <a:gd name="connsiteY15" fmla="*/ 2189354 h 2461584"/>
              <a:gd name="connsiteX16" fmla="*/ 1047464 w 2526994"/>
              <a:gd name="connsiteY16" fmla="*/ 2218877 h 2461584"/>
              <a:gd name="connsiteX17" fmla="*/ 1239536 w 2526994"/>
              <a:gd name="connsiteY17" fmla="*/ 2226258 h 2461584"/>
              <a:gd name="connsiteX18" fmla="*/ 1250617 w 2526994"/>
              <a:gd name="connsiteY18" fmla="*/ 2227180 h 2461584"/>
              <a:gd name="connsiteX19" fmla="*/ 1276378 w 2526994"/>
              <a:gd name="connsiteY19" fmla="*/ 2227180 h 2461584"/>
              <a:gd name="connsiteX20" fmla="*/ 1284049 w 2526994"/>
              <a:gd name="connsiteY20" fmla="*/ 2226258 h 2461584"/>
              <a:gd name="connsiteX21" fmla="*/ 1435016 w 2526994"/>
              <a:gd name="connsiteY21" fmla="*/ 2221645 h 2461584"/>
              <a:gd name="connsiteX22" fmla="*/ 1587120 w 2526994"/>
              <a:gd name="connsiteY22" fmla="*/ 2208544 h 2461584"/>
              <a:gd name="connsiteX23" fmla="*/ 1775403 w 2526994"/>
              <a:gd name="connsiteY23" fmla="*/ 2175608 h 2461584"/>
              <a:gd name="connsiteX24" fmla="*/ 1994846 w 2526994"/>
              <a:gd name="connsiteY24" fmla="*/ 2098111 h 2461584"/>
              <a:gd name="connsiteX25" fmla="*/ 2151590 w 2526994"/>
              <a:gd name="connsiteY25" fmla="*/ 1986848 h 2461584"/>
              <a:gd name="connsiteX26" fmla="*/ 2274145 w 2526994"/>
              <a:gd name="connsiteY26" fmla="*/ 1757863 h 2461584"/>
              <a:gd name="connsiteX27" fmla="*/ 2284847 w 2526994"/>
              <a:gd name="connsiteY27" fmla="*/ 1667727 h 2461584"/>
              <a:gd name="connsiteX28" fmla="*/ 2286362 w 2526994"/>
              <a:gd name="connsiteY28" fmla="*/ 1655087 h 2461584"/>
              <a:gd name="connsiteX29" fmla="*/ 2286362 w 2526994"/>
              <a:gd name="connsiteY29" fmla="*/ 1617354 h 2461584"/>
              <a:gd name="connsiteX30" fmla="*/ 2284942 w 2526994"/>
              <a:gd name="connsiteY30" fmla="*/ 1607298 h 2461584"/>
              <a:gd name="connsiteX31" fmla="*/ 2254540 w 2526994"/>
              <a:gd name="connsiteY31" fmla="*/ 1410142 h 2461584"/>
              <a:gd name="connsiteX32" fmla="*/ 2146949 w 2526994"/>
              <a:gd name="connsiteY32" fmla="*/ 1120175 h 2461584"/>
              <a:gd name="connsiteX33" fmla="*/ 1851171 w 2526994"/>
              <a:gd name="connsiteY33" fmla="*/ 624195 h 2461584"/>
              <a:gd name="connsiteX34" fmla="*/ 1685997 w 2526994"/>
              <a:gd name="connsiteY34" fmla="*/ 435988 h 2461584"/>
              <a:gd name="connsiteX35" fmla="*/ 1501313 w 2526994"/>
              <a:gd name="connsiteY35" fmla="*/ 298616 h 2461584"/>
              <a:gd name="connsiteX36" fmla="*/ 1332541 w 2526994"/>
              <a:gd name="connsiteY36" fmla="*/ 240678 h 2461584"/>
              <a:gd name="connsiteX37" fmla="*/ 1287364 w 2526994"/>
              <a:gd name="connsiteY37" fmla="*/ 235788 h 2461584"/>
              <a:gd name="connsiteX38" fmla="*/ 1279787 w 2526994"/>
              <a:gd name="connsiteY38" fmla="*/ 234404 h 2461584"/>
              <a:gd name="connsiteX39" fmla="*/ 1248912 w 2526994"/>
              <a:gd name="connsiteY39" fmla="*/ 234404 h 2461584"/>
              <a:gd name="connsiteX40" fmla="*/ 1245481 w 2526994"/>
              <a:gd name="connsiteY40" fmla="*/ 0 h 2461584"/>
              <a:gd name="connsiteX41" fmla="*/ 1283620 w 2526994"/>
              <a:gd name="connsiteY41" fmla="*/ 0 h 2461584"/>
              <a:gd name="connsiteX42" fmla="*/ 1292979 w 2526994"/>
              <a:gd name="connsiteY42" fmla="*/ 1710 h 2461584"/>
              <a:gd name="connsiteX43" fmla="*/ 1348783 w 2526994"/>
              <a:gd name="connsiteY43" fmla="*/ 7750 h 2461584"/>
              <a:gd name="connsiteX44" fmla="*/ 1557260 w 2526994"/>
              <a:gd name="connsiteY44" fmla="*/ 79318 h 2461584"/>
              <a:gd name="connsiteX45" fmla="*/ 1785392 w 2526994"/>
              <a:gd name="connsiteY45" fmla="*/ 249008 h 2461584"/>
              <a:gd name="connsiteX46" fmla="*/ 1989423 w 2526994"/>
              <a:gd name="connsiteY46" fmla="*/ 481491 h 2461584"/>
              <a:gd name="connsiteX47" fmla="*/ 2354784 w 2526994"/>
              <a:gd name="connsiteY47" fmla="*/ 1094151 h 2461584"/>
              <a:gd name="connsiteX48" fmla="*/ 2487685 w 2526994"/>
              <a:gd name="connsiteY48" fmla="*/ 1452335 h 2461584"/>
              <a:gd name="connsiteX49" fmla="*/ 2525239 w 2526994"/>
              <a:gd name="connsiteY49" fmla="*/ 1695872 h 2461584"/>
              <a:gd name="connsiteX50" fmla="*/ 2526994 w 2526994"/>
              <a:gd name="connsiteY50" fmla="*/ 1708294 h 2461584"/>
              <a:gd name="connsiteX51" fmla="*/ 2526994 w 2526994"/>
              <a:gd name="connsiteY51" fmla="*/ 1754904 h 2461584"/>
              <a:gd name="connsiteX52" fmla="*/ 2525122 w 2526994"/>
              <a:gd name="connsiteY52" fmla="*/ 1770517 h 2461584"/>
              <a:gd name="connsiteX53" fmla="*/ 2511902 w 2526994"/>
              <a:gd name="connsiteY53" fmla="*/ 1881858 h 2461584"/>
              <a:gd name="connsiteX54" fmla="*/ 2360517 w 2526994"/>
              <a:gd name="connsiteY54" fmla="*/ 2164713 h 2461584"/>
              <a:gd name="connsiteX55" fmla="*/ 2166897 w 2526994"/>
              <a:gd name="connsiteY55" fmla="*/ 2302151 h 2461584"/>
              <a:gd name="connsiteX56" fmla="*/ 1895831 w 2526994"/>
              <a:gd name="connsiteY56" fmla="*/ 2397879 h 2461584"/>
              <a:gd name="connsiteX57" fmla="*/ 1663254 w 2526994"/>
              <a:gd name="connsiteY57" fmla="*/ 2438564 h 2461584"/>
              <a:gd name="connsiteX58" fmla="*/ 1475367 w 2526994"/>
              <a:gd name="connsiteY58" fmla="*/ 2454746 h 2461584"/>
              <a:gd name="connsiteX59" fmla="*/ 1288884 w 2526994"/>
              <a:gd name="connsiteY59" fmla="*/ 2460445 h 2461584"/>
              <a:gd name="connsiteX60" fmla="*/ 1279408 w 2526994"/>
              <a:gd name="connsiteY60" fmla="*/ 2461584 h 2461584"/>
              <a:gd name="connsiteX61" fmla="*/ 1247586 w 2526994"/>
              <a:gd name="connsiteY61" fmla="*/ 2461584 h 2461584"/>
              <a:gd name="connsiteX62" fmla="*/ 1233899 w 2526994"/>
              <a:gd name="connsiteY62" fmla="*/ 2460445 h 2461584"/>
              <a:gd name="connsiteX63" fmla="*/ 996642 w 2526994"/>
              <a:gd name="connsiteY63" fmla="*/ 2451328 h 2461584"/>
              <a:gd name="connsiteX64" fmla="*/ 710834 w 2526994"/>
              <a:gd name="connsiteY64" fmla="*/ 2414860 h 2461584"/>
              <a:gd name="connsiteX65" fmla="*/ 447957 w 2526994"/>
              <a:gd name="connsiteY65" fmla="*/ 2340784 h 2461584"/>
              <a:gd name="connsiteX66" fmla="*/ 227430 w 2526994"/>
              <a:gd name="connsiteY66" fmla="*/ 2217819 h 2461584"/>
              <a:gd name="connsiteX67" fmla="*/ 28663 w 2526994"/>
              <a:gd name="connsiteY67" fmla="*/ 1928013 h 2461584"/>
              <a:gd name="connsiteX68" fmla="*/ 3978 w 2526994"/>
              <a:gd name="connsiteY68" fmla="*/ 1787384 h 2461584"/>
              <a:gd name="connsiteX69" fmla="*/ 0 w 2526994"/>
              <a:gd name="connsiteY69" fmla="*/ 1757070 h 2461584"/>
              <a:gd name="connsiteX70" fmla="*/ 0 w 2526994"/>
              <a:gd name="connsiteY70" fmla="*/ 1708294 h 2461584"/>
              <a:gd name="connsiteX71" fmla="*/ 3159 w 2526994"/>
              <a:gd name="connsiteY71" fmla="*/ 1688464 h 2461584"/>
              <a:gd name="connsiteX72" fmla="*/ 39426 w 2526994"/>
              <a:gd name="connsiteY72" fmla="*/ 1460540 h 2461584"/>
              <a:gd name="connsiteX73" fmla="*/ 143313 w 2526994"/>
              <a:gd name="connsiteY73" fmla="*/ 1163782 h 2461584"/>
              <a:gd name="connsiteX74" fmla="*/ 355183 w 2526994"/>
              <a:gd name="connsiteY74" fmla="*/ 757963 h 2461584"/>
              <a:gd name="connsiteX75" fmla="*/ 608819 w 2526994"/>
              <a:gd name="connsiteY75" fmla="*/ 394879 h 2461584"/>
              <a:gd name="connsiteX76" fmla="*/ 820103 w 2526994"/>
              <a:gd name="connsiteY76" fmla="*/ 182226 h 2461584"/>
              <a:gd name="connsiteX77" fmla="*/ 1023316 w 2526994"/>
              <a:gd name="connsiteY77" fmla="*/ 54588 h 2461584"/>
              <a:gd name="connsiteX78" fmla="*/ 1212957 w 2526994"/>
              <a:gd name="connsiteY78" fmla="*/ 3647 h 2461584"/>
              <a:gd name="connsiteX79" fmla="*/ 1245481 w 2526994"/>
              <a:gd name="connsiteY79" fmla="*/ 0 h 246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526994" h="2461584">
                <a:moveTo>
                  <a:pt x="1248912" y="234404"/>
                </a:moveTo>
                <a:cubicBezTo>
                  <a:pt x="1240104" y="235419"/>
                  <a:pt x="1231391" y="236526"/>
                  <a:pt x="1222583" y="237356"/>
                </a:cubicBezTo>
                <a:cubicBezTo>
                  <a:pt x="1169072" y="242431"/>
                  <a:pt x="1118118" y="256915"/>
                  <a:pt x="1069058" y="278596"/>
                </a:cubicBezTo>
                <a:cubicBezTo>
                  <a:pt x="1009296" y="305074"/>
                  <a:pt x="955122" y="340686"/>
                  <a:pt x="904547" y="381925"/>
                </a:cubicBezTo>
                <a:cubicBezTo>
                  <a:pt x="841471" y="433220"/>
                  <a:pt x="785497" y="491712"/>
                  <a:pt x="733502" y="554079"/>
                </a:cubicBezTo>
                <a:cubicBezTo>
                  <a:pt x="656787" y="646245"/>
                  <a:pt x="589922" y="745330"/>
                  <a:pt x="528171" y="848013"/>
                </a:cubicBezTo>
                <a:cubicBezTo>
                  <a:pt x="464431" y="954110"/>
                  <a:pt x="405995" y="1062975"/>
                  <a:pt x="356652" y="1176544"/>
                </a:cubicBezTo>
                <a:cubicBezTo>
                  <a:pt x="322651" y="1254503"/>
                  <a:pt x="293575" y="1334306"/>
                  <a:pt x="272549" y="1416785"/>
                </a:cubicBezTo>
                <a:cubicBezTo>
                  <a:pt x="257112" y="1477398"/>
                  <a:pt x="246504" y="1538842"/>
                  <a:pt x="243189" y="1601301"/>
                </a:cubicBezTo>
                <a:cubicBezTo>
                  <a:pt x="242905" y="1606744"/>
                  <a:pt x="241485" y="1612003"/>
                  <a:pt x="240632" y="1617354"/>
                </a:cubicBezTo>
                <a:cubicBezTo>
                  <a:pt x="240632" y="1630454"/>
                  <a:pt x="240632" y="1643647"/>
                  <a:pt x="240632" y="1656840"/>
                </a:cubicBezTo>
                <a:cubicBezTo>
                  <a:pt x="241769" y="1665051"/>
                  <a:pt x="243284" y="1673170"/>
                  <a:pt x="243852" y="1681381"/>
                </a:cubicBezTo>
                <a:cubicBezTo>
                  <a:pt x="246504" y="1720037"/>
                  <a:pt x="252944" y="1758048"/>
                  <a:pt x="263836" y="1795228"/>
                </a:cubicBezTo>
                <a:cubicBezTo>
                  <a:pt x="291870" y="1891084"/>
                  <a:pt x="346802" y="1968396"/>
                  <a:pt x="424748" y="2029840"/>
                </a:cubicBezTo>
                <a:cubicBezTo>
                  <a:pt x="479017" y="2072556"/>
                  <a:pt x="539347" y="2104200"/>
                  <a:pt x="603276" y="2129387"/>
                </a:cubicBezTo>
                <a:cubicBezTo>
                  <a:pt x="672224" y="2156510"/>
                  <a:pt x="743446" y="2175331"/>
                  <a:pt x="816088" y="2189354"/>
                </a:cubicBezTo>
                <a:cubicBezTo>
                  <a:pt x="892519" y="2204023"/>
                  <a:pt x="969802" y="2213157"/>
                  <a:pt x="1047464" y="2218877"/>
                </a:cubicBezTo>
                <a:cubicBezTo>
                  <a:pt x="1111393" y="2223490"/>
                  <a:pt x="1175512" y="2225612"/>
                  <a:pt x="1239536" y="2226258"/>
                </a:cubicBezTo>
                <a:cubicBezTo>
                  <a:pt x="1243229" y="2226350"/>
                  <a:pt x="1246923" y="2226903"/>
                  <a:pt x="1250617" y="2227180"/>
                </a:cubicBezTo>
                <a:cubicBezTo>
                  <a:pt x="1259235" y="2227180"/>
                  <a:pt x="1267759" y="2227180"/>
                  <a:pt x="1276378" y="2227180"/>
                </a:cubicBezTo>
                <a:cubicBezTo>
                  <a:pt x="1278935" y="2226903"/>
                  <a:pt x="1281492" y="2226350"/>
                  <a:pt x="1284049" y="2226258"/>
                </a:cubicBezTo>
                <a:cubicBezTo>
                  <a:pt x="1334340" y="2224781"/>
                  <a:pt x="1384631" y="2223951"/>
                  <a:pt x="1435016" y="2221645"/>
                </a:cubicBezTo>
                <a:cubicBezTo>
                  <a:pt x="1485781" y="2219431"/>
                  <a:pt x="1536545" y="2214725"/>
                  <a:pt x="1587120" y="2208544"/>
                </a:cubicBezTo>
                <a:cubicBezTo>
                  <a:pt x="1650481" y="2200887"/>
                  <a:pt x="1713274" y="2190369"/>
                  <a:pt x="1775403" y="2175608"/>
                </a:cubicBezTo>
                <a:cubicBezTo>
                  <a:pt x="1851266" y="2157433"/>
                  <a:pt x="1924950" y="2133261"/>
                  <a:pt x="1994846" y="2098111"/>
                </a:cubicBezTo>
                <a:cubicBezTo>
                  <a:pt x="2052713" y="2068957"/>
                  <a:pt x="2105845" y="2033069"/>
                  <a:pt x="2151590" y="1986848"/>
                </a:cubicBezTo>
                <a:cubicBezTo>
                  <a:pt x="2215046" y="1922636"/>
                  <a:pt x="2255487" y="1846062"/>
                  <a:pt x="2274145" y="1757863"/>
                </a:cubicBezTo>
                <a:cubicBezTo>
                  <a:pt x="2280490" y="1728156"/>
                  <a:pt x="2284752" y="1698172"/>
                  <a:pt x="2284847" y="1667727"/>
                </a:cubicBezTo>
                <a:cubicBezTo>
                  <a:pt x="2284847" y="1663483"/>
                  <a:pt x="2285794" y="1659331"/>
                  <a:pt x="2286362" y="1655087"/>
                </a:cubicBezTo>
                <a:cubicBezTo>
                  <a:pt x="2286362" y="1642540"/>
                  <a:pt x="2286362" y="1629901"/>
                  <a:pt x="2286362" y="1617354"/>
                </a:cubicBezTo>
                <a:cubicBezTo>
                  <a:pt x="2285889" y="1614033"/>
                  <a:pt x="2285036" y="1610711"/>
                  <a:pt x="2284942" y="1607298"/>
                </a:cubicBezTo>
                <a:cubicBezTo>
                  <a:pt x="2283805" y="1540226"/>
                  <a:pt x="2271303" y="1474815"/>
                  <a:pt x="2254540" y="1410142"/>
                </a:cubicBezTo>
                <a:cubicBezTo>
                  <a:pt x="2228684" y="1309857"/>
                  <a:pt x="2191274" y="1213724"/>
                  <a:pt x="2146949" y="1120175"/>
                </a:cubicBezTo>
                <a:cubicBezTo>
                  <a:pt x="2064173" y="945438"/>
                  <a:pt x="1966906" y="779281"/>
                  <a:pt x="1851171" y="624195"/>
                </a:cubicBezTo>
                <a:cubicBezTo>
                  <a:pt x="1801164" y="557123"/>
                  <a:pt x="1746706" y="493742"/>
                  <a:pt x="1685997" y="435988"/>
                </a:cubicBezTo>
                <a:cubicBezTo>
                  <a:pt x="1630024" y="382663"/>
                  <a:pt x="1569599" y="335242"/>
                  <a:pt x="1501313" y="298616"/>
                </a:cubicBezTo>
                <a:cubicBezTo>
                  <a:pt x="1448181" y="270108"/>
                  <a:pt x="1392302" y="249627"/>
                  <a:pt x="1332541" y="240678"/>
                </a:cubicBezTo>
                <a:cubicBezTo>
                  <a:pt x="1317576" y="238371"/>
                  <a:pt x="1302423" y="237449"/>
                  <a:pt x="1287364" y="235788"/>
                </a:cubicBezTo>
                <a:cubicBezTo>
                  <a:pt x="1284807" y="235603"/>
                  <a:pt x="1282344" y="234865"/>
                  <a:pt x="1279787" y="234404"/>
                </a:cubicBezTo>
                <a:cubicBezTo>
                  <a:pt x="1269464" y="234404"/>
                  <a:pt x="1259235" y="234404"/>
                  <a:pt x="1248912" y="234404"/>
                </a:cubicBezTo>
                <a:close/>
                <a:moveTo>
                  <a:pt x="1245481" y="0"/>
                </a:moveTo>
                <a:cubicBezTo>
                  <a:pt x="1258233" y="0"/>
                  <a:pt x="1270868" y="0"/>
                  <a:pt x="1283620" y="0"/>
                </a:cubicBezTo>
                <a:cubicBezTo>
                  <a:pt x="1286778" y="570"/>
                  <a:pt x="1289820" y="1482"/>
                  <a:pt x="1292979" y="1710"/>
                </a:cubicBezTo>
                <a:cubicBezTo>
                  <a:pt x="1311580" y="3761"/>
                  <a:pt x="1330299" y="4901"/>
                  <a:pt x="1348783" y="7750"/>
                </a:cubicBezTo>
                <a:cubicBezTo>
                  <a:pt x="1422604" y="18804"/>
                  <a:pt x="1491629" y="44104"/>
                  <a:pt x="1557260" y="79318"/>
                </a:cubicBezTo>
                <a:cubicBezTo>
                  <a:pt x="1641610" y="124561"/>
                  <a:pt x="1716250" y="183137"/>
                  <a:pt x="1785392" y="249008"/>
                </a:cubicBezTo>
                <a:cubicBezTo>
                  <a:pt x="1860383" y="320348"/>
                  <a:pt x="1927652" y="398640"/>
                  <a:pt x="1989423" y="481491"/>
                </a:cubicBezTo>
                <a:cubicBezTo>
                  <a:pt x="2132385" y="673061"/>
                  <a:pt x="2252534" y="878307"/>
                  <a:pt x="2354784" y="1094151"/>
                </a:cubicBezTo>
                <a:cubicBezTo>
                  <a:pt x="2409536" y="1209709"/>
                  <a:pt x="2455747" y="1328458"/>
                  <a:pt x="2487685" y="1452335"/>
                </a:cubicBezTo>
                <a:cubicBezTo>
                  <a:pt x="2508393" y="1532222"/>
                  <a:pt x="2523835" y="1613021"/>
                  <a:pt x="2525239" y="1695872"/>
                </a:cubicBezTo>
                <a:cubicBezTo>
                  <a:pt x="2525356" y="1700089"/>
                  <a:pt x="2526409" y="1704191"/>
                  <a:pt x="2526994" y="1708294"/>
                </a:cubicBezTo>
                <a:cubicBezTo>
                  <a:pt x="2526994" y="1723793"/>
                  <a:pt x="2526994" y="1739406"/>
                  <a:pt x="2526994" y="1754904"/>
                </a:cubicBezTo>
                <a:cubicBezTo>
                  <a:pt x="2526292" y="1760147"/>
                  <a:pt x="2525122" y="1765275"/>
                  <a:pt x="2525122" y="1770517"/>
                </a:cubicBezTo>
                <a:cubicBezTo>
                  <a:pt x="2525005" y="1808125"/>
                  <a:pt x="2519741" y="1845163"/>
                  <a:pt x="2511902" y="1881858"/>
                </a:cubicBezTo>
                <a:cubicBezTo>
                  <a:pt x="2488855" y="1990806"/>
                  <a:pt x="2438900" y="2085395"/>
                  <a:pt x="2360517" y="2164713"/>
                </a:cubicBezTo>
                <a:cubicBezTo>
                  <a:pt x="2304010" y="2221808"/>
                  <a:pt x="2238379" y="2266139"/>
                  <a:pt x="2166897" y="2302151"/>
                </a:cubicBezTo>
                <a:cubicBezTo>
                  <a:pt x="2080559" y="2345571"/>
                  <a:pt x="1989540" y="2375429"/>
                  <a:pt x="1895831" y="2397879"/>
                </a:cubicBezTo>
                <a:cubicBezTo>
                  <a:pt x="1819085" y="2416113"/>
                  <a:pt x="1741520" y="2429105"/>
                  <a:pt x="1663254" y="2438564"/>
                </a:cubicBezTo>
                <a:cubicBezTo>
                  <a:pt x="1600781" y="2446199"/>
                  <a:pt x="1538074" y="2452011"/>
                  <a:pt x="1475367" y="2454746"/>
                </a:cubicBezTo>
                <a:cubicBezTo>
                  <a:pt x="1413128" y="2457595"/>
                  <a:pt x="1351006" y="2458621"/>
                  <a:pt x="1288884" y="2460445"/>
                </a:cubicBezTo>
                <a:cubicBezTo>
                  <a:pt x="1285725" y="2460558"/>
                  <a:pt x="1282567" y="2461242"/>
                  <a:pt x="1279408" y="2461584"/>
                </a:cubicBezTo>
                <a:cubicBezTo>
                  <a:pt x="1268762" y="2461584"/>
                  <a:pt x="1258233" y="2461584"/>
                  <a:pt x="1247586" y="2461584"/>
                </a:cubicBezTo>
                <a:cubicBezTo>
                  <a:pt x="1243024" y="2461242"/>
                  <a:pt x="1238461" y="2460558"/>
                  <a:pt x="1233899" y="2460445"/>
                </a:cubicBezTo>
                <a:cubicBezTo>
                  <a:pt x="1154813" y="2459647"/>
                  <a:pt x="1075611" y="2457026"/>
                  <a:pt x="996642" y="2451328"/>
                </a:cubicBezTo>
                <a:cubicBezTo>
                  <a:pt x="900710" y="2444262"/>
                  <a:pt x="805246" y="2432980"/>
                  <a:pt x="710834" y="2414860"/>
                </a:cubicBezTo>
                <a:cubicBezTo>
                  <a:pt x="621103" y="2397537"/>
                  <a:pt x="533126" y="2374289"/>
                  <a:pt x="447957" y="2340784"/>
                </a:cubicBezTo>
                <a:cubicBezTo>
                  <a:pt x="368988" y="2309672"/>
                  <a:pt x="294465" y="2270583"/>
                  <a:pt x="227430" y="2217819"/>
                </a:cubicBezTo>
                <a:cubicBezTo>
                  <a:pt x="131146" y="2141920"/>
                  <a:pt x="63292" y="2046420"/>
                  <a:pt x="28663" y="1928013"/>
                </a:cubicBezTo>
                <a:cubicBezTo>
                  <a:pt x="15209" y="1882086"/>
                  <a:pt x="7254" y="1835134"/>
                  <a:pt x="3978" y="1787384"/>
                </a:cubicBezTo>
                <a:cubicBezTo>
                  <a:pt x="3276" y="1777241"/>
                  <a:pt x="1404" y="1767212"/>
                  <a:pt x="0" y="1757070"/>
                </a:cubicBezTo>
                <a:cubicBezTo>
                  <a:pt x="0" y="1740773"/>
                  <a:pt x="0" y="1724477"/>
                  <a:pt x="0" y="1708294"/>
                </a:cubicBezTo>
                <a:cubicBezTo>
                  <a:pt x="1053" y="1701684"/>
                  <a:pt x="2808" y="1695188"/>
                  <a:pt x="3159" y="1688464"/>
                </a:cubicBezTo>
                <a:cubicBezTo>
                  <a:pt x="7254" y="1611312"/>
                  <a:pt x="20356" y="1535413"/>
                  <a:pt x="39426" y="1460540"/>
                </a:cubicBezTo>
                <a:cubicBezTo>
                  <a:pt x="65398" y="1358658"/>
                  <a:pt x="101314" y="1260080"/>
                  <a:pt x="143313" y="1163782"/>
                </a:cubicBezTo>
                <a:cubicBezTo>
                  <a:pt x="204265" y="1023495"/>
                  <a:pt x="276449" y="889019"/>
                  <a:pt x="355183" y="757963"/>
                </a:cubicBezTo>
                <a:cubicBezTo>
                  <a:pt x="431461" y="631123"/>
                  <a:pt x="514056" y="508728"/>
                  <a:pt x="608819" y="394879"/>
                </a:cubicBezTo>
                <a:cubicBezTo>
                  <a:pt x="673046" y="317841"/>
                  <a:pt x="742188" y="245589"/>
                  <a:pt x="820103" y="182226"/>
                </a:cubicBezTo>
                <a:cubicBezTo>
                  <a:pt x="882576" y="131285"/>
                  <a:pt x="949495" y="87295"/>
                  <a:pt x="1023316" y="54588"/>
                </a:cubicBezTo>
                <a:cubicBezTo>
                  <a:pt x="1083917" y="27807"/>
                  <a:pt x="1146858" y="9915"/>
                  <a:pt x="1212957" y="3647"/>
                </a:cubicBezTo>
                <a:cubicBezTo>
                  <a:pt x="1223837" y="2621"/>
                  <a:pt x="1234601" y="1254"/>
                  <a:pt x="1245481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564739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3575289" y="1415144"/>
            <a:ext cx="1993427" cy="2657900"/>
          </a:xfrm>
          <a:custGeom>
            <a:avLst/>
            <a:gdLst>
              <a:gd name="connsiteX0" fmla="*/ 1328951 w 2657902"/>
              <a:gd name="connsiteY0" fmla="*/ 2174679 h 2657900"/>
              <a:gd name="connsiteX1" fmla="*/ 1389369 w 2657902"/>
              <a:gd name="connsiteY1" fmla="*/ 2235097 h 2657900"/>
              <a:gd name="connsiteX2" fmla="*/ 1328951 w 2657902"/>
              <a:gd name="connsiteY2" fmla="*/ 2295515 h 2657900"/>
              <a:gd name="connsiteX3" fmla="*/ 1268533 w 2657902"/>
              <a:gd name="connsiteY3" fmla="*/ 2235097 h 2657900"/>
              <a:gd name="connsiteX4" fmla="*/ 1328951 w 2657902"/>
              <a:gd name="connsiteY4" fmla="*/ 2174679 h 2657900"/>
              <a:gd name="connsiteX5" fmla="*/ 1774553 w 2657902"/>
              <a:gd name="connsiteY5" fmla="*/ 2053735 h 2657900"/>
              <a:gd name="connsiteX6" fmla="*/ 1834322 w 2657902"/>
              <a:gd name="connsiteY6" fmla="*/ 2083498 h 2657900"/>
              <a:gd name="connsiteX7" fmla="*/ 1812173 w 2657902"/>
              <a:gd name="connsiteY7" fmla="*/ 2165943 h 2657900"/>
              <a:gd name="connsiteX8" fmla="*/ 1729728 w 2657902"/>
              <a:gd name="connsiteY8" fmla="*/ 2143793 h 2657900"/>
              <a:gd name="connsiteX9" fmla="*/ 1751754 w 2657902"/>
              <a:gd name="connsiteY9" fmla="*/ 2061349 h 2657900"/>
              <a:gd name="connsiteX10" fmla="*/ 1774553 w 2657902"/>
              <a:gd name="connsiteY10" fmla="*/ 2053735 h 2657900"/>
              <a:gd name="connsiteX11" fmla="*/ 883401 w 2657902"/>
              <a:gd name="connsiteY11" fmla="*/ 2053735 h 2657900"/>
              <a:gd name="connsiteX12" fmla="*/ 906148 w 2657902"/>
              <a:gd name="connsiteY12" fmla="*/ 2061349 h 2657900"/>
              <a:gd name="connsiteX13" fmla="*/ 928174 w 2657902"/>
              <a:gd name="connsiteY13" fmla="*/ 2143793 h 2657900"/>
              <a:gd name="connsiteX14" fmla="*/ 845730 w 2657902"/>
              <a:gd name="connsiteY14" fmla="*/ 2165943 h 2657900"/>
              <a:gd name="connsiteX15" fmla="*/ 823581 w 2657902"/>
              <a:gd name="connsiteY15" fmla="*/ 2083498 h 2657900"/>
              <a:gd name="connsiteX16" fmla="*/ 883401 w 2657902"/>
              <a:gd name="connsiteY16" fmla="*/ 2053735 h 2657900"/>
              <a:gd name="connsiteX17" fmla="*/ 2121102 w 2657902"/>
              <a:gd name="connsiteY17" fmla="*/ 1722042 h 2657900"/>
              <a:gd name="connsiteX18" fmla="*/ 2143795 w 2657902"/>
              <a:gd name="connsiteY18" fmla="*/ 1729727 h 2657900"/>
              <a:gd name="connsiteX19" fmla="*/ 2165944 w 2657902"/>
              <a:gd name="connsiteY19" fmla="*/ 1812171 h 2657900"/>
              <a:gd name="connsiteX20" fmla="*/ 2083500 w 2657902"/>
              <a:gd name="connsiteY20" fmla="*/ 1834320 h 2657900"/>
              <a:gd name="connsiteX21" fmla="*/ 2061351 w 2657902"/>
              <a:gd name="connsiteY21" fmla="*/ 1751753 h 2657900"/>
              <a:gd name="connsiteX22" fmla="*/ 2121102 w 2657902"/>
              <a:gd name="connsiteY22" fmla="*/ 1722042 h 2657900"/>
              <a:gd name="connsiteX23" fmla="*/ 536801 w 2657902"/>
              <a:gd name="connsiteY23" fmla="*/ 1722042 h 2657900"/>
              <a:gd name="connsiteX24" fmla="*/ 596552 w 2657902"/>
              <a:gd name="connsiteY24" fmla="*/ 1751753 h 2657900"/>
              <a:gd name="connsiteX25" fmla="*/ 574402 w 2657902"/>
              <a:gd name="connsiteY25" fmla="*/ 1834320 h 2657900"/>
              <a:gd name="connsiteX26" fmla="*/ 491958 w 2657902"/>
              <a:gd name="connsiteY26" fmla="*/ 1812171 h 2657900"/>
              <a:gd name="connsiteX27" fmla="*/ 514107 w 2657902"/>
              <a:gd name="connsiteY27" fmla="*/ 1729727 h 2657900"/>
              <a:gd name="connsiteX28" fmla="*/ 536801 w 2657902"/>
              <a:gd name="connsiteY28" fmla="*/ 1722042 h 2657900"/>
              <a:gd name="connsiteX29" fmla="*/ 2235099 w 2657902"/>
              <a:gd name="connsiteY29" fmla="*/ 1268532 h 2657900"/>
              <a:gd name="connsiteX30" fmla="*/ 2295517 w 2657902"/>
              <a:gd name="connsiteY30" fmla="*/ 1328950 h 2657900"/>
              <a:gd name="connsiteX31" fmla="*/ 2235099 w 2657902"/>
              <a:gd name="connsiteY31" fmla="*/ 1389368 h 2657900"/>
              <a:gd name="connsiteX32" fmla="*/ 2174681 w 2657902"/>
              <a:gd name="connsiteY32" fmla="*/ 1328950 h 2657900"/>
              <a:gd name="connsiteX33" fmla="*/ 2235099 w 2657902"/>
              <a:gd name="connsiteY33" fmla="*/ 1268532 h 2657900"/>
              <a:gd name="connsiteX34" fmla="*/ 422804 w 2657902"/>
              <a:gd name="connsiteY34" fmla="*/ 1268532 h 2657900"/>
              <a:gd name="connsiteX35" fmla="*/ 483222 w 2657902"/>
              <a:gd name="connsiteY35" fmla="*/ 1328950 h 2657900"/>
              <a:gd name="connsiteX36" fmla="*/ 422804 w 2657902"/>
              <a:gd name="connsiteY36" fmla="*/ 1389368 h 2657900"/>
              <a:gd name="connsiteX37" fmla="*/ 362385 w 2657902"/>
              <a:gd name="connsiteY37" fmla="*/ 1328950 h 2657900"/>
              <a:gd name="connsiteX38" fmla="*/ 422804 w 2657902"/>
              <a:gd name="connsiteY38" fmla="*/ 1268532 h 2657900"/>
              <a:gd name="connsiteX39" fmla="*/ 1328951 w 2657902"/>
              <a:gd name="connsiteY39" fmla="*/ 1208114 h 2657900"/>
              <a:gd name="connsiteX40" fmla="*/ 1208115 w 2657902"/>
              <a:gd name="connsiteY40" fmla="*/ 1328950 h 2657900"/>
              <a:gd name="connsiteX41" fmla="*/ 1328951 w 2657902"/>
              <a:gd name="connsiteY41" fmla="*/ 1449786 h 2657900"/>
              <a:gd name="connsiteX42" fmla="*/ 1449787 w 2657902"/>
              <a:gd name="connsiteY42" fmla="*/ 1328950 h 2657900"/>
              <a:gd name="connsiteX43" fmla="*/ 1328951 w 2657902"/>
              <a:gd name="connsiteY43" fmla="*/ 1208114 h 2657900"/>
              <a:gd name="connsiteX44" fmla="*/ 2106194 w 2657902"/>
              <a:gd name="connsiteY44" fmla="*/ 815914 h 2657900"/>
              <a:gd name="connsiteX45" fmla="*/ 2165944 w 2657902"/>
              <a:gd name="connsiteY45" fmla="*/ 845729 h 2657900"/>
              <a:gd name="connsiteX46" fmla="*/ 2143795 w 2657902"/>
              <a:gd name="connsiteY46" fmla="*/ 928173 h 2657900"/>
              <a:gd name="connsiteX47" fmla="*/ 2061351 w 2657902"/>
              <a:gd name="connsiteY47" fmla="*/ 906147 h 2657900"/>
              <a:gd name="connsiteX48" fmla="*/ 2083500 w 2657902"/>
              <a:gd name="connsiteY48" fmla="*/ 823580 h 2657900"/>
              <a:gd name="connsiteX49" fmla="*/ 2106194 w 2657902"/>
              <a:gd name="connsiteY49" fmla="*/ 815914 h 2657900"/>
              <a:gd name="connsiteX50" fmla="*/ 551657 w 2657902"/>
              <a:gd name="connsiteY50" fmla="*/ 815914 h 2657900"/>
              <a:gd name="connsiteX51" fmla="*/ 574402 w 2657902"/>
              <a:gd name="connsiteY51" fmla="*/ 823580 h 2657900"/>
              <a:gd name="connsiteX52" fmla="*/ 596552 w 2657902"/>
              <a:gd name="connsiteY52" fmla="*/ 906147 h 2657900"/>
              <a:gd name="connsiteX53" fmla="*/ 514107 w 2657902"/>
              <a:gd name="connsiteY53" fmla="*/ 928173 h 2657900"/>
              <a:gd name="connsiteX54" fmla="*/ 491958 w 2657902"/>
              <a:gd name="connsiteY54" fmla="*/ 845729 h 2657900"/>
              <a:gd name="connsiteX55" fmla="*/ 551657 w 2657902"/>
              <a:gd name="connsiteY55" fmla="*/ 815914 h 2657900"/>
              <a:gd name="connsiteX56" fmla="*/ 1789479 w 2657902"/>
              <a:gd name="connsiteY56" fmla="*/ 484344 h 2657900"/>
              <a:gd name="connsiteX57" fmla="*/ 1812173 w 2657902"/>
              <a:gd name="connsiteY57" fmla="*/ 491958 h 2657900"/>
              <a:gd name="connsiteX58" fmla="*/ 1834322 w 2657902"/>
              <a:gd name="connsiteY58" fmla="*/ 574525 h 2657900"/>
              <a:gd name="connsiteX59" fmla="*/ 1751754 w 2657902"/>
              <a:gd name="connsiteY59" fmla="*/ 596551 h 2657900"/>
              <a:gd name="connsiteX60" fmla="*/ 1729728 w 2657902"/>
              <a:gd name="connsiteY60" fmla="*/ 514107 h 2657900"/>
              <a:gd name="connsiteX61" fmla="*/ 1789479 w 2657902"/>
              <a:gd name="connsiteY61" fmla="*/ 484344 h 2657900"/>
              <a:gd name="connsiteX62" fmla="*/ 868475 w 2657902"/>
              <a:gd name="connsiteY62" fmla="*/ 484344 h 2657900"/>
              <a:gd name="connsiteX63" fmla="*/ 928174 w 2657902"/>
              <a:gd name="connsiteY63" fmla="*/ 514107 h 2657900"/>
              <a:gd name="connsiteX64" fmla="*/ 906148 w 2657902"/>
              <a:gd name="connsiteY64" fmla="*/ 596551 h 2657900"/>
              <a:gd name="connsiteX65" fmla="*/ 823581 w 2657902"/>
              <a:gd name="connsiteY65" fmla="*/ 574525 h 2657900"/>
              <a:gd name="connsiteX66" fmla="*/ 845730 w 2657902"/>
              <a:gd name="connsiteY66" fmla="*/ 491958 h 2657900"/>
              <a:gd name="connsiteX67" fmla="*/ 868475 w 2657902"/>
              <a:gd name="connsiteY67" fmla="*/ 484344 h 2657900"/>
              <a:gd name="connsiteX68" fmla="*/ 1328951 w 2657902"/>
              <a:gd name="connsiteY68" fmla="*/ 362385 h 2657900"/>
              <a:gd name="connsiteX69" fmla="*/ 1389369 w 2657902"/>
              <a:gd name="connsiteY69" fmla="*/ 422803 h 2657900"/>
              <a:gd name="connsiteX70" fmla="*/ 1389369 w 2657902"/>
              <a:gd name="connsiteY70" fmla="*/ 1095892 h 2657900"/>
              <a:gd name="connsiteX71" fmla="*/ 1562010 w 2657902"/>
              <a:gd name="connsiteY71" fmla="*/ 1268532 h 2657900"/>
              <a:gd name="connsiteX72" fmla="*/ 1872591 w 2657902"/>
              <a:gd name="connsiteY72" fmla="*/ 1268532 h 2657900"/>
              <a:gd name="connsiteX73" fmla="*/ 1933009 w 2657902"/>
              <a:gd name="connsiteY73" fmla="*/ 1328950 h 2657900"/>
              <a:gd name="connsiteX74" fmla="*/ 1872591 w 2657902"/>
              <a:gd name="connsiteY74" fmla="*/ 1389368 h 2657900"/>
              <a:gd name="connsiteX75" fmla="*/ 1562010 w 2657902"/>
              <a:gd name="connsiteY75" fmla="*/ 1389368 h 2657900"/>
              <a:gd name="connsiteX76" fmla="*/ 1328951 w 2657902"/>
              <a:gd name="connsiteY76" fmla="*/ 1570622 h 2657900"/>
              <a:gd name="connsiteX77" fmla="*/ 1087279 w 2657902"/>
              <a:gd name="connsiteY77" fmla="*/ 1328950 h 2657900"/>
              <a:gd name="connsiteX78" fmla="*/ 1268533 w 2657902"/>
              <a:gd name="connsiteY78" fmla="*/ 1095892 h 2657900"/>
              <a:gd name="connsiteX79" fmla="*/ 1268533 w 2657902"/>
              <a:gd name="connsiteY79" fmla="*/ 422803 h 2657900"/>
              <a:gd name="connsiteX80" fmla="*/ 1328951 w 2657902"/>
              <a:gd name="connsiteY80" fmla="*/ 362385 h 2657900"/>
              <a:gd name="connsiteX81" fmla="*/ 1328951 w 2657902"/>
              <a:gd name="connsiteY81" fmla="*/ 120836 h 2657900"/>
              <a:gd name="connsiteX82" fmla="*/ 120836 w 2657902"/>
              <a:gd name="connsiteY82" fmla="*/ 1328950 h 2657900"/>
              <a:gd name="connsiteX83" fmla="*/ 1328951 w 2657902"/>
              <a:gd name="connsiteY83" fmla="*/ 2537064 h 2657900"/>
              <a:gd name="connsiteX84" fmla="*/ 2537066 w 2657902"/>
              <a:gd name="connsiteY84" fmla="*/ 1328950 h 2657900"/>
              <a:gd name="connsiteX85" fmla="*/ 1328951 w 2657902"/>
              <a:gd name="connsiteY85" fmla="*/ 120836 h 2657900"/>
              <a:gd name="connsiteX86" fmla="*/ 1328951 w 2657902"/>
              <a:gd name="connsiteY86" fmla="*/ 0 h 2657900"/>
              <a:gd name="connsiteX87" fmla="*/ 2657902 w 2657902"/>
              <a:gd name="connsiteY87" fmla="*/ 1328950 h 2657900"/>
              <a:gd name="connsiteX88" fmla="*/ 1328951 w 2657902"/>
              <a:gd name="connsiteY88" fmla="*/ 2657900 h 2657900"/>
              <a:gd name="connsiteX89" fmla="*/ 0 w 2657902"/>
              <a:gd name="connsiteY89" fmla="*/ 1328950 h 2657900"/>
              <a:gd name="connsiteX90" fmla="*/ 1328951 w 2657902"/>
              <a:gd name="connsiteY90" fmla="*/ 0 h 265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657902" h="2657900">
                <a:moveTo>
                  <a:pt x="1328951" y="2174679"/>
                </a:moveTo>
                <a:cubicBezTo>
                  <a:pt x="1362298" y="2174679"/>
                  <a:pt x="1389369" y="2201750"/>
                  <a:pt x="1389369" y="2235097"/>
                </a:cubicBezTo>
                <a:cubicBezTo>
                  <a:pt x="1389369" y="2268444"/>
                  <a:pt x="1362298" y="2295515"/>
                  <a:pt x="1328951" y="2295515"/>
                </a:cubicBezTo>
                <a:cubicBezTo>
                  <a:pt x="1295604" y="2295515"/>
                  <a:pt x="1268533" y="2268444"/>
                  <a:pt x="1268533" y="2235097"/>
                </a:cubicBezTo>
                <a:cubicBezTo>
                  <a:pt x="1268533" y="2201750"/>
                  <a:pt x="1295604" y="2174679"/>
                  <a:pt x="1328951" y="2174679"/>
                </a:cubicBezTo>
                <a:close/>
                <a:moveTo>
                  <a:pt x="1774553" y="2053735"/>
                </a:moveTo>
                <a:cubicBezTo>
                  <a:pt x="1797937" y="2050851"/>
                  <a:pt x="1821770" y="2061811"/>
                  <a:pt x="1834322" y="2083498"/>
                </a:cubicBezTo>
                <a:cubicBezTo>
                  <a:pt x="1850934" y="2112415"/>
                  <a:pt x="1841090" y="2149331"/>
                  <a:pt x="1812173" y="2165943"/>
                </a:cubicBezTo>
                <a:cubicBezTo>
                  <a:pt x="1783379" y="2182677"/>
                  <a:pt x="1746340" y="2172833"/>
                  <a:pt x="1729728" y="2143793"/>
                </a:cubicBezTo>
                <a:cubicBezTo>
                  <a:pt x="1712993" y="2114999"/>
                  <a:pt x="1722837" y="2077961"/>
                  <a:pt x="1751754" y="2061349"/>
                </a:cubicBezTo>
                <a:cubicBezTo>
                  <a:pt x="1759014" y="2057196"/>
                  <a:pt x="1766759" y="2054697"/>
                  <a:pt x="1774553" y="2053735"/>
                </a:cubicBezTo>
                <a:close/>
                <a:moveTo>
                  <a:pt x="883401" y="2053735"/>
                </a:moveTo>
                <a:cubicBezTo>
                  <a:pt x="891189" y="2054697"/>
                  <a:pt x="898919" y="2057196"/>
                  <a:pt x="906148" y="2061349"/>
                </a:cubicBezTo>
                <a:cubicBezTo>
                  <a:pt x="935065" y="2077961"/>
                  <a:pt x="944909" y="2114999"/>
                  <a:pt x="928174" y="2143793"/>
                </a:cubicBezTo>
                <a:cubicBezTo>
                  <a:pt x="911562" y="2172833"/>
                  <a:pt x="874647" y="2182677"/>
                  <a:pt x="845730" y="2165943"/>
                </a:cubicBezTo>
                <a:cubicBezTo>
                  <a:pt x="816813" y="2149331"/>
                  <a:pt x="806969" y="2112415"/>
                  <a:pt x="823581" y="2083498"/>
                </a:cubicBezTo>
                <a:cubicBezTo>
                  <a:pt x="836132" y="2061811"/>
                  <a:pt x="860035" y="2050851"/>
                  <a:pt x="883401" y="2053735"/>
                </a:cubicBezTo>
                <a:close/>
                <a:moveTo>
                  <a:pt x="2121102" y="1722042"/>
                </a:moveTo>
                <a:cubicBezTo>
                  <a:pt x="2128883" y="1723021"/>
                  <a:pt x="2136597" y="1725543"/>
                  <a:pt x="2143795" y="1729727"/>
                </a:cubicBezTo>
                <a:cubicBezTo>
                  <a:pt x="2172712" y="1746339"/>
                  <a:pt x="2182556" y="1783254"/>
                  <a:pt x="2165944" y="1812171"/>
                </a:cubicBezTo>
                <a:cubicBezTo>
                  <a:pt x="2149332" y="1841088"/>
                  <a:pt x="2112294" y="1851055"/>
                  <a:pt x="2083500" y="1834320"/>
                </a:cubicBezTo>
                <a:cubicBezTo>
                  <a:pt x="2054583" y="1817708"/>
                  <a:pt x="2044616" y="1780793"/>
                  <a:pt x="2061351" y="1751753"/>
                </a:cubicBezTo>
                <a:cubicBezTo>
                  <a:pt x="2073810" y="1730065"/>
                  <a:pt x="2097759" y="1719106"/>
                  <a:pt x="2121102" y="1722042"/>
                </a:cubicBezTo>
                <a:close/>
                <a:moveTo>
                  <a:pt x="536801" y="1722042"/>
                </a:moveTo>
                <a:cubicBezTo>
                  <a:pt x="560144" y="1719106"/>
                  <a:pt x="584093" y="1730065"/>
                  <a:pt x="596552" y="1751753"/>
                </a:cubicBezTo>
                <a:cubicBezTo>
                  <a:pt x="613286" y="1780793"/>
                  <a:pt x="603319" y="1817708"/>
                  <a:pt x="574402" y="1834320"/>
                </a:cubicBezTo>
                <a:cubicBezTo>
                  <a:pt x="545485" y="1851055"/>
                  <a:pt x="508570" y="1841088"/>
                  <a:pt x="491958" y="1812171"/>
                </a:cubicBezTo>
                <a:cubicBezTo>
                  <a:pt x="475346" y="1783254"/>
                  <a:pt x="485067" y="1746339"/>
                  <a:pt x="514107" y="1729727"/>
                </a:cubicBezTo>
                <a:cubicBezTo>
                  <a:pt x="521306" y="1725543"/>
                  <a:pt x="529020" y="1723021"/>
                  <a:pt x="536801" y="1722042"/>
                </a:cubicBezTo>
                <a:close/>
                <a:moveTo>
                  <a:pt x="2235099" y="1268532"/>
                </a:moveTo>
                <a:cubicBezTo>
                  <a:pt x="2268323" y="1268532"/>
                  <a:pt x="2295517" y="1295603"/>
                  <a:pt x="2295517" y="1328950"/>
                </a:cubicBezTo>
                <a:cubicBezTo>
                  <a:pt x="2295517" y="1362420"/>
                  <a:pt x="2268323" y="1389368"/>
                  <a:pt x="2235099" y="1389368"/>
                </a:cubicBezTo>
                <a:cubicBezTo>
                  <a:pt x="2201752" y="1389368"/>
                  <a:pt x="2174681" y="1362420"/>
                  <a:pt x="2174681" y="1328950"/>
                </a:cubicBezTo>
                <a:cubicBezTo>
                  <a:pt x="2174681" y="1295603"/>
                  <a:pt x="2201752" y="1268532"/>
                  <a:pt x="2235099" y="1268532"/>
                </a:cubicBezTo>
                <a:close/>
                <a:moveTo>
                  <a:pt x="422804" y="1268532"/>
                </a:moveTo>
                <a:cubicBezTo>
                  <a:pt x="456150" y="1268532"/>
                  <a:pt x="483222" y="1295603"/>
                  <a:pt x="483222" y="1328950"/>
                </a:cubicBezTo>
                <a:cubicBezTo>
                  <a:pt x="483222" y="1362420"/>
                  <a:pt x="456150" y="1389368"/>
                  <a:pt x="422804" y="1389368"/>
                </a:cubicBezTo>
                <a:cubicBezTo>
                  <a:pt x="389580" y="1389368"/>
                  <a:pt x="362385" y="1362420"/>
                  <a:pt x="362385" y="1328950"/>
                </a:cubicBezTo>
                <a:cubicBezTo>
                  <a:pt x="362385" y="1295603"/>
                  <a:pt x="389580" y="1268532"/>
                  <a:pt x="422804" y="1268532"/>
                </a:cubicBezTo>
                <a:close/>
                <a:moveTo>
                  <a:pt x="1328951" y="1208114"/>
                </a:moveTo>
                <a:cubicBezTo>
                  <a:pt x="1262258" y="1208114"/>
                  <a:pt x="1208115" y="1262257"/>
                  <a:pt x="1208115" y="1328950"/>
                </a:cubicBezTo>
                <a:cubicBezTo>
                  <a:pt x="1208115" y="1395644"/>
                  <a:pt x="1262258" y="1449786"/>
                  <a:pt x="1328951" y="1449786"/>
                </a:cubicBezTo>
                <a:cubicBezTo>
                  <a:pt x="1395645" y="1449786"/>
                  <a:pt x="1449787" y="1395644"/>
                  <a:pt x="1449787" y="1328950"/>
                </a:cubicBezTo>
                <a:cubicBezTo>
                  <a:pt x="1449787" y="1262257"/>
                  <a:pt x="1395645" y="1208114"/>
                  <a:pt x="1328951" y="1208114"/>
                </a:cubicBezTo>
                <a:close/>
                <a:moveTo>
                  <a:pt x="2106194" y="815914"/>
                </a:moveTo>
                <a:cubicBezTo>
                  <a:pt x="2129537" y="813013"/>
                  <a:pt x="2153485" y="824041"/>
                  <a:pt x="2165944" y="845729"/>
                </a:cubicBezTo>
                <a:cubicBezTo>
                  <a:pt x="2182556" y="874646"/>
                  <a:pt x="2172712" y="911561"/>
                  <a:pt x="2143795" y="928173"/>
                </a:cubicBezTo>
                <a:cubicBezTo>
                  <a:pt x="2115001" y="944908"/>
                  <a:pt x="2077963" y="935064"/>
                  <a:pt x="2061351" y="906147"/>
                </a:cubicBezTo>
                <a:cubicBezTo>
                  <a:pt x="2044616" y="877230"/>
                  <a:pt x="2054583" y="840315"/>
                  <a:pt x="2083500" y="823580"/>
                </a:cubicBezTo>
                <a:cubicBezTo>
                  <a:pt x="2090699" y="819396"/>
                  <a:pt x="2098412" y="816882"/>
                  <a:pt x="2106194" y="815914"/>
                </a:cubicBezTo>
                <a:close/>
                <a:moveTo>
                  <a:pt x="551657" y="815914"/>
                </a:moveTo>
                <a:cubicBezTo>
                  <a:pt x="559444" y="816882"/>
                  <a:pt x="567173" y="819396"/>
                  <a:pt x="574402" y="823580"/>
                </a:cubicBezTo>
                <a:cubicBezTo>
                  <a:pt x="603319" y="840315"/>
                  <a:pt x="613286" y="877230"/>
                  <a:pt x="596552" y="906147"/>
                </a:cubicBezTo>
                <a:cubicBezTo>
                  <a:pt x="579940" y="935064"/>
                  <a:pt x="542901" y="944908"/>
                  <a:pt x="514107" y="928173"/>
                </a:cubicBezTo>
                <a:cubicBezTo>
                  <a:pt x="485067" y="911561"/>
                  <a:pt x="475346" y="874646"/>
                  <a:pt x="491958" y="845729"/>
                </a:cubicBezTo>
                <a:cubicBezTo>
                  <a:pt x="504417" y="824041"/>
                  <a:pt x="528297" y="813013"/>
                  <a:pt x="551657" y="815914"/>
                </a:cubicBezTo>
                <a:close/>
                <a:moveTo>
                  <a:pt x="1789479" y="484344"/>
                </a:moveTo>
                <a:cubicBezTo>
                  <a:pt x="1797260" y="485305"/>
                  <a:pt x="1804974" y="487805"/>
                  <a:pt x="1812173" y="491958"/>
                </a:cubicBezTo>
                <a:cubicBezTo>
                  <a:pt x="1841090" y="508693"/>
                  <a:pt x="1850934" y="545608"/>
                  <a:pt x="1834322" y="574525"/>
                </a:cubicBezTo>
                <a:cubicBezTo>
                  <a:pt x="1817587" y="603319"/>
                  <a:pt x="1780795" y="613286"/>
                  <a:pt x="1751754" y="596551"/>
                </a:cubicBezTo>
                <a:cubicBezTo>
                  <a:pt x="1722837" y="579939"/>
                  <a:pt x="1712993" y="542901"/>
                  <a:pt x="1729728" y="514107"/>
                </a:cubicBezTo>
                <a:cubicBezTo>
                  <a:pt x="1742187" y="492419"/>
                  <a:pt x="1766136" y="481460"/>
                  <a:pt x="1789479" y="484344"/>
                </a:cubicBezTo>
                <a:close/>
                <a:moveTo>
                  <a:pt x="868475" y="484344"/>
                </a:moveTo>
                <a:cubicBezTo>
                  <a:pt x="891836" y="481460"/>
                  <a:pt x="915715" y="492419"/>
                  <a:pt x="928174" y="514107"/>
                </a:cubicBezTo>
                <a:cubicBezTo>
                  <a:pt x="944909" y="542901"/>
                  <a:pt x="935065" y="579939"/>
                  <a:pt x="906148" y="596551"/>
                </a:cubicBezTo>
                <a:cubicBezTo>
                  <a:pt x="877231" y="613286"/>
                  <a:pt x="840316" y="603319"/>
                  <a:pt x="823581" y="574525"/>
                </a:cubicBezTo>
                <a:cubicBezTo>
                  <a:pt x="806969" y="545608"/>
                  <a:pt x="816813" y="508693"/>
                  <a:pt x="845730" y="491958"/>
                </a:cubicBezTo>
                <a:cubicBezTo>
                  <a:pt x="852959" y="487805"/>
                  <a:pt x="860688" y="485305"/>
                  <a:pt x="868475" y="484344"/>
                </a:cubicBezTo>
                <a:close/>
                <a:moveTo>
                  <a:pt x="1328951" y="362385"/>
                </a:moveTo>
                <a:cubicBezTo>
                  <a:pt x="1362298" y="362385"/>
                  <a:pt x="1389369" y="389579"/>
                  <a:pt x="1389369" y="422803"/>
                </a:cubicBezTo>
                <a:lnTo>
                  <a:pt x="1389369" y="1095892"/>
                </a:lnTo>
                <a:cubicBezTo>
                  <a:pt x="1473905" y="1117795"/>
                  <a:pt x="1539984" y="1184242"/>
                  <a:pt x="1562010" y="1268532"/>
                </a:cubicBezTo>
                <a:lnTo>
                  <a:pt x="1872591" y="1268532"/>
                </a:lnTo>
                <a:cubicBezTo>
                  <a:pt x="1905937" y="1268532"/>
                  <a:pt x="1933009" y="1295603"/>
                  <a:pt x="1933009" y="1328950"/>
                </a:cubicBezTo>
                <a:cubicBezTo>
                  <a:pt x="1933009" y="1362420"/>
                  <a:pt x="1905937" y="1389368"/>
                  <a:pt x="1872591" y="1389368"/>
                </a:cubicBezTo>
                <a:lnTo>
                  <a:pt x="1562010" y="1389368"/>
                </a:lnTo>
                <a:cubicBezTo>
                  <a:pt x="1535185" y="1493469"/>
                  <a:pt x="1441420" y="1570622"/>
                  <a:pt x="1328951" y="1570622"/>
                </a:cubicBezTo>
                <a:cubicBezTo>
                  <a:pt x="1195564" y="1570622"/>
                  <a:pt x="1087279" y="1462460"/>
                  <a:pt x="1087279" y="1328950"/>
                </a:cubicBezTo>
                <a:cubicBezTo>
                  <a:pt x="1087279" y="1216482"/>
                  <a:pt x="1164555" y="1122840"/>
                  <a:pt x="1268533" y="1095892"/>
                </a:cubicBezTo>
                <a:lnTo>
                  <a:pt x="1268533" y="422803"/>
                </a:lnTo>
                <a:cubicBezTo>
                  <a:pt x="1268533" y="389579"/>
                  <a:pt x="1295604" y="362385"/>
                  <a:pt x="1328951" y="362385"/>
                </a:cubicBezTo>
                <a:close/>
                <a:moveTo>
                  <a:pt x="1328951" y="120836"/>
                </a:moveTo>
                <a:cubicBezTo>
                  <a:pt x="661646" y="120836"/>
                  <a:pt x="120836" y="661645"/>
                  <a:pt x="120836" y="1328950"/>
                </a:cubicBezTo>
                <a:cubicBezTo>
                  <a:pt x="120836" y="1996255"/>
                  <a:pt x="661646" y="2537064"/>
                  <a:pt x="1328951" y="2537064"/>
                </a:cubicBezTo>
                <a:cubicBezTo>
                  <a:pt x="1996257" y="2537064"/>
                  <a:pt x="2537066" y="1996255"/>
                  <a:pt x="2537066" y="1328950"/>
                </a:cubicBezTo>
                <a:cubicBezTo>
                  <a:pt x="2537066" y="661645"/>
                  <a:pt x="1996257" y="120836"/>
                  <a:pt x="1328951" y="120836"/>
                </a:cubicBezTo>
                <a:close/>
                <a:moveTo>
                  <a:pt x="1328951" y="0"/>
                </a:moveTo>
                <a:cubicBezTo>
                  <a:pt x="2062827" y="0"/>
                  <a:pt x="2657902" y="595074"/>
                  <a:pt x="2657902" y="1328950"/>
                </a:cubicBezTo>
                <a:cubicBezTo>
                  <a:pt x="2657902" y="2062949"/>
                  <a:pt x="2062827" y="2657900"/>
                  <a:pt x="1328951" y="2657900"/>
                </a:cubicBezTo>
                <a:cubicBezTo>
                  <a:pt x="595075" y="2657900"/>
                  <a:pt x="0" y="2062949"/>
                  <a:pt x="0" y="1328950"/>
                </a:cubicBezTo>
                <a:cubicBezTo>
                  <a:pt x="0" y="595074"/>
                  <a:pt x="595075" y="0"/>
                  <a:pt x="1328951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6257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1343027" y="1427356"/>
            <a:ext cx="2972607" cy="4289503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871812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289842" y="1260380"/>
            <a:ext cx="3297941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034514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2" y="4"/>
            <a:ext cx="2520779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81485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159844" y="0"/>
            <a:ext cx="6749353" cy="4753614"/>
          </a:xfrm>
          <a:custGeom>
            <a:avLst/>
            <a:gdLst>
              <a:gd name="connsiteX0" fmla="*/ 160403 w 8999137"/>
              <a:gd name="connsiteY0" fmla="*/ 0 h 4753614"/>
              <a:gd name="connsiteX1" fmla="*/ 8778621 w 8999137"/>
              <a:gd name="connsiteY1" fmla="*/ 0 h 4753614"/>
              <a:gd name="connsiteX2" fmla="*/ 8830686 w 8999137"/>
              <a:gd name="connsiteY2" fmla="*/ 125692 h 4753614"/>
              <a:gd name="connsiteX3" fmla="*/ 8956500 w 8999137"/>
              <a:gd name="connsiteY3" fmla="*/ 566655 h 4753614"/>
              <a:gd name="connsiteX4" fmla="*/ 8817116 w 8999137"/>
              <a:gd name="connsiteY4" fmla="*/ 1831562 h 4753614"/>
              <a:gd name="connsiteX5" fmla="*/ 8552543 w 8999137"/>
              <a:gd name="connsiteY5" fmla="*/ 2275779 h 4753614"/>
              <a:gd name="connsiteX6" fmla="*/ 8491828 w 8999137"/>
              <a:gd name="connsiteY6" fmla="*/ 2368359 h 4753614"/>
              <a:gd name="connsiteX7" fmla="*/ 8376572 w 8999137"/>
              <a:gd name="connsiteY7" fmla="*/ 2502201 h 4753614"/>
              <a:gd name="connsiteX8" fmla="*/ 8321049 w 8999137"/>
              <a:gd name="connsiteY8" fmla="*/ 2549147 h 4753614"/>
              <a:gd name="connsiteX9" fmla="*/ 7682953 w 8999137"/>
              <a:gd name="connsiteY9" fmla="*/ 3088875 h 4753614"/>
              <a:gd name="connsiteX10" fmla="*/ 6696654 w 8999137"/>
              <a:gd name="connsiteY10" fmla="*/ 3657691 h 4753614"/>
              <a:gd name="connsiteX11" fmla="*/ 5156343 w 8999137"/>
              <a:gd name="connsiteY11" fmla="*/ 4270617 h 4753614"/>
              <a:gd name="connsiteX12" fmla="*/ 3602413 w 8999137"/>
              <a:gd name="connsiteY12" fmla="*/ 4667581 h 4753614"/>
              <a:gd name="connsiteX13" fmla="*/ 2520156 w 8999137"/>
              <a:gd name="connsiteY13" fmla="*/ 4751840 h 4753614"/>
              <a:gd name="connsiteX14" fmla="*/ 1660932 w 8999137"/>
              <a:gd name="connsiteY14" fmla="*/ 4621890 h 4753614"/>
              <a:gd name="connsiteX15" fmla="*/ 1020188 w 8999137"/>
              <a:gd name="connsiteY15" fmla="*/ 4313553 h 4753614"/>
              <a:gd name="connsiteX16" fmla="*/ 922325 w 8999137"/>
              <a:gd name="connsiteY16" fmla="*/ 4246711 h 4753614"/>
              <a:gd name="connsiteX17" fmla="*/ 817674 w 8999137"/>
              <a:gd name="connsiteY17" fmla="*/ 4156590 h 4753614"/>
              <a:gd name="connsiteX18" fmla="*/ 796031 w 8999137"/>
              <a:gd name="connsiteY18" fmla="*/ 4129779 h 4753614"/>
              <a:gd name="connsiteX19" fmla="*/ 657178 w 8999137"/>
              <a:gd name="connsiteY19" fmla="*/ 3981342 h 4753614"/>
              <a:gd name="connsiteX20" fmla="*/ 254230 w 8999137"/>
              <a:gd name="connsiteY20" fmla="*/ 3292333 h 4753614"/>
              <a:gd name="connsiteX21" fmla="*/ 29210 w 8999137"/>
              <a:gd name="connsiteY21" fmla="*/ 2287638 h 4753614"/>
              <a:gd name="connsiteX22" fmla="*/ 18702 w 8999137"/>
              <a:gd name="connsiteY22" fmla="*/ 1167583 h 4753614"/>
              <a:gd name="connsiteX23" fmla="*/ 81464 w 8999137"/>
              <a:gd name="connsiteY23" fmla="*/ 522993 h 4753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999137" h="4753614">
                <a:moveTo>
                  <a:pt x="160403" y="0"/>
                </a:moveTo>
                <a:lnTo>
                  <a:pt x="8778621" y="0"/>
                </a:lnTo>
                <a:lnTo>
                  <a:pt x="8830686" y="125692"/>
                </a:lnTo>
                <a:cubicBezTo>
                  <a:pt x="8884022" y="268426"/>
                  <a:pt x="8926868" y="415063"/>
                  <a:pt x="8956500" y="566655"/>
                </a:cubicBezTo>
                <a:cubicBezTo>
                  <a:pt x="9041356" y="1002437"/>
                  <a:pt x="9001882" y="1424828"/>
                  <a:pt x="8817116" y="1831562"/>
                </a:cubicBezTo>
                <a:cubicBezTo>
                  <a:pt x="8745505" y="1989377"/>
                  <a:pt x="8656388" y="2137016"/>
                  <a:pt x="8552543" y="2275779"/>
                </a:cubicBezTo>
                <a:cubicBezTo>
                  <a:pt x="8530503" y="2305272"/>
                  <a:pt x="8511944" y="2337209"/>
                  <a:pt x="8491828" y="2368359"/>
                </a:cubicBezTo>
                <a:lnTo>
                  <a:pt x="8376572" y="2502201"/>
                </a:lnTo>
                <a:cubicBezTo>
                  <a:pt x="8358065" y="2517851"/>
                  <a:pt x="8337899" y="2531525"/>
                  <a:pt x="8321049" y="2549147"/>
                </a:cubicBezTo>
                <a:cubicBezTo>
                  <a:pt x="8127505" y="2751181"/>
                  <a:pt x="7912204" y="2928481"/>
                  <a:pt x="7682953" y="3088875"/>
                </a:cubicBezTo>
                <a:cubicBezTo>
                  <a:pt x="7370941" y="3307068"/>
                  <a:pt x="7039450" y="3492693"/>
                  <a:pt x="6696654" y="3657691"/>
                </a:cubicBezTo>
                <a:cubicBezTo>
                  <a:pt x="6197909" y="3898611"/>
                  <a:pt x="5682077" y="4097043"/>
                  <a:pt x="5156343" y="4270617"/>
                </a:cubicBezTo>
                <a:cubicBezTo>
                  <a:pt x="4647318" y="4438419"/>
                  <a:pt x="4131460" y="4579103"/>
                  <a:pt x="3602413" y="4667581"/>
                </a:cubicBezTo>
                <a:cubicBezTo>
                  <a:pt x="3244135" y="4727203"/>
                  <a:pt x="2883679" y="4762083"/>
                  <a:pt x="2520156" y="4751840"/>
                </a:cubicBezTo>
                <a:cubicBezTo>
                  <a:pt x="2228356" y="4744000"/>
                  <a:pt x="1940786" y="4706579"/>
                  <a:pt x="1660932" y="4621890"/>
                </a:cubicBezTo>
                <a:cubicBezTo>
                  <a:pt x="1431364" y="4552181"/>
                  <a:pt x="1216374" y="4452545"/>
                  <a:pt x="1020188" y="4313553"/>
                </a:cubicBezTo>
                <a:cubicBezTo>
                  <a:pt x="987911" y="4290659"/>
                  <a:pt x="955143" y="4268980"/>
                  <a:pt x="922325" y="4246711"/>
                </a:cubicBezTo>
                <a:lnTo>
                  <a:pt x="817674" y="4156590"/>
                </a:lnTo>
                <a:cubicBezTo>
                  <a:pt x="810350" y="4147558"/>
                  <a:pt x="804158" y="4137871"/>
                  <a:pt x="796031" y="4129779"/>
                </a:cubicBezTo>
                <a:cubicBezTo>
                  <a:pt x="749835" y="4080201"/>
                  <a:pt x="701165" y="4032838"/>
                  <a:pt x="657178" y="3981342"/>
                </a:cubicBezTo>
                <a:cubicBezTo>
                  <a:pt x="480734" y="3776574"/>
                  <a:pt x="351112" y="3544049"/>
                  <a:pt x="254230" y="3292333"/>
                </a:cubicBezTo>
                <a:cubicBezTo>
                  <a:pt x="129680" y="2968869"/>
                  <a:pt x="63284" y="2631766"/>
                  <a:pt x="29210" y="2287638"/>
                </a:cubicBezTo>
                <a:cubicBezTo>
                  <a:pt x="-7988" y="1914676"/>
                  <a:pt x="-7577" y="1540890"/>
                  <a:pt x="18702" y="1167583"/>
                </a:cubicBezTo>
                <a:cubicBezTo>
                  <a:pt x="33799" y="951712"/>
                  <a:pt x="54828" y="736866"/>
                  <a:pt x="81464" y="522993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82648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-874854" y="-880532"/>
            <a:ext cx="11031911" cy="871757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6350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3314700" y="1614703"/>
            <a:ext cx="2514600" cy="362859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629593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3666870" y="2122885"/>
            <a:ext cx="1810265" cy="261223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31513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85036" y="762000"/>
            <a:ext cx="2774013" cy="3698680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47412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3112853" y="3677979"/>
            <a:ext cx="1248597" cy="166479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635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547150" y="2062480"/>
            <a:ext cx="2049782" cy="2733040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5864674" y="1547000"/>
            <a:ext cx="1148615" cy="153148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635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5962690" y="2679727"/>
            <a:ext cx="1428710" cy="1904946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3175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2311789" y="2062485"/>
            <a:ext cx="840086" cy="1120113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1270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311789" y="602811"/>
            <a:ext cx="1428710" cy="1904946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3175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4595101" y="4953054"/>
            <a:ext cx="1428710" cy="1904946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3175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1654502" y="3263820"/>
            <a:ext cx="1167786" cy="1557047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635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4745816" y="898631"/>
            <a:ext cx="984987" cy="131331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1270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79615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673447" y="685910"/>
            <a:ext cx="1797188" cy="23962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871626" y="-932683"/>
            <a:ext cx="1797188" cy="23962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2491033" y="-932683"/>
            <a:ext cx="1797188" cy="23962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037127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2000248" y="-1397285"/>
            <a:ext cx="2571752" cy="3429000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1869253" y="4643919"/>
            <a:ext cx="2571752" cy="3429000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875229" y="4330199"/>
            <a:ext cx="1243817" cy="1658422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921462" y="659614"/>
            <a:ext cx="1243817" cy="1658422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02724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5096239" y="506117"/>
            <a:ext cx="2150663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6530565" y="2446008"/>
            <a:ext cx="2150663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3661913" y="-1433774"/>
            <a:ext cx="2150663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7969072" y="506117"/>
            <a:ext cx="2150663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6530565" y="-1433774"/>
            <a:ext cx="2150663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46811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993963" y="-1"/>
            <a:ext cx="3896347" cy="4674887"/>
          </a:xfrm>
          <a:custGeom>
            <a:avLst/>
            <a:gdLst>
              <a:gd name="connsiteX0" fmla="*/ 1257458 w 5195129"/>
              <a:gd name="connsiteY0" fmla="*/ 0 h 4674887"/>
              <a:gd name="connsiteX1" fmla="*/ 4888355 w 5195129"/>
              <a:gd name="connsiteY1" fmla="*/ 0 h 4674887"/>
              <a:gd name="connsiteX2" fmla="*/ 4897797 w 5195129"/>
              <a:gd name="connsiteY2" fmla="*/ 10583 h 4674887"/>
              <a:gd name="connsiteX3" fmla="*/ 4991734 w 5195129"/>
              <a:gd name="connsiteY3" fmla="*/ 153016 h 4674887"/>
              <a:gd name="connsiteX4" fmla="*/ 5155578 w 5195129"/>
              <a:gd name="connsiteY4" fmla="*/ 618243 h 4674887"/>
              <a:gd name="connsiteX5" fmla="*/ 5191863 w 5195129"/>
              <a:gd name="connsiteY5" fmla="*/ 1214314 h 4674887"/>
              <a:gd name="connsiteX6" fmla="*/ 5140212 w 5195129"/>
              <a:gd name="connsiteY6" fmla="*/ 1702059 h 4674887"/>
              <a:gd name="connsiteX7" fmla="*/ 5065164 w 5195129"/>
              <a:gd name="connsiteY7" fmla="*/ 2086547 h 4674887"/>
              <a:gd name="connsiteX8" fmla="*/ 4969982 w 5195129"/>
              <a:gd name="connsiteY8" fmla="*/ 2462239 h 4674887"/>
              <a:gd name="connsiteX9" fmla="*/ 4966842 w 5195129"/>
              <a:gd name="connsiteY9" fmla="*/ 2481819 h 4674887"/>
              <a:gd name="connsiteX10" fmla="*/ 4948658 w 5195129"/>
              <a:gd name="connsiteY10" fmla="*/ 2545371 h 4674887"/>
              <a:gd name="connsiteX11" fmla="*/ 4938561 w 5195129"/>
              <a:gd name="connsiteY11" fmla="*/ 2572055 h 4674887"/>
              <a:gd name="connsiteX12" fmla="*/ 4784773 w 5195129"/>
              <a:gd name="connsiteY12" fmla="*/ 3040688 h 4674887"/>
              <a:gd name="connsiteX13" fmla="*/ 4548619 w 5195129"/>
              <a:gd name="connsiteY13" fmla="*/ 3590655 h 4674887"/>
              <a:gd name="connsiteX14" fmla="*/ 4250458 w 5195129"/>
              <a:gd name="connsiteY14" fmla="*/ 4073335 h 4674887"/>
              <a:gd name="connsiteX15" fmla="*/ 3878856 w 5195129"/>
              <a:gd name="connsiteY15" fmla="*/ 4443497 h 4674887"/>
              <a:gd name="connsiteX16" fmla="*/ 3186482 w 5195129"/>
              <a:gd name="connsiteY16" fmla="*/ 4674862 h 4674887"/>
              <a:gd name="connsiteX17" fmla="*/ 2891514 w 5195129"/>
              <a:gd name="connsiteY17" fmla="*/ 4643798 h 4674887"/>
              <a:gd name="connsiteX18" fmla="*/ 2828700 w 5195129"/>
              <a:gd name="connsiteY18" fmla="*/ 4634421 h 4674887"/>
              <a:gd name="connsiteX19" fmla="*/ 2731286 w 5195129"/>
              <a:gd name="connsiteY19" fmla="*/ 4606548 h 4674887"/>
              <a:gd name="connsiteX20" fmla="*/ 2693489 w 5195129"/>
              <a:gd name="connsiteY20" fmla="*/ 4588909 h 4674887"/>
              <a:gd name="connsiteX21" fmla="*/ 2259009 w 5195129"/>
              <a:gd name="connsiteY21" fmla="*/ 4386231 h 4674887"/>
              <a:gd name="connsiteX22" fmla="*/ 1725702 w 5195129"/>
              <a:gd name="connsiteY22" fmla="*/ 4009169 h 4674887"/>
              <a:gd name="connsiteX23" fmla="*/ 1036282 w 5195129"/>
              <a:gd name="connsiteY23" fmla="*/ 3354127 h 4674887"/>
              <a:gd name="connsiteX24" fmla="*/ 456082 w 5195129"/>
              <a:gd name="connsiteY24" fmla="*/ 2640093 h 4674887"/>
              <a:gd name="connsiteX25" fmla="*/ 152116 w 5195129"/>
              <a:gd name="connsiteY25" fmla="*/ 2096603 h 4674887"/>
              <a:gd name="connsiteX26" fmla="*/ 13326 w 5195129"/>
              <a:gd name="connsiteY26" fmla="*/ 1617813 h 4674887"/>
              <a:gd name="connsiteX27" fmla="*/ 19959 w 5195129"/>
              <a:gd name="connsiteY27" fmla="*/ 1209959 h 4674887"/>
              <a:gd name="connsiteX28" fmla="*/ 31259 w 5195129"/>
              <a:gd name="connsiteY28" fmla="*/ 1142921 h 4674887"/>
              <a:gd name="connsiteX29" fmla="*/ 53053 w 5195129"/>
              <a:gd name="connsiteY29" fmla="*/ 1066752 h 4674887"/>
              <a:gd name="connsiteX30" fmla="*/ 61817 w 5195129"/>
              <a:gd name="connsiteY30" fmla="*/ 1049035 h 4674887"/>
              <a:gd name="connsiteX31" fmla="*/ 105769 w 5195129"/>
              <a:gd name="connsiteY31" fmla="*/ 941036 h 4674887"/>
              <a:gd name="connsiteX32" fmla="*/ 367836 w 5195129"/>
              <a:gd name="connsiteY32" fmla="*/ 565570 h 4674887"/>
              <a:gd name="connsiteX33" fmla="*/ 837097 w 5195129"/>
              <a:gd name="connsiteY33" fmla="*/ 206920 h 4674887"/>
              <a:gd name="connsiteX34" fmla="*/ 1121761 w 5195129"/>
              <a:gd name="connsiteY34" fmla="*/ 57235 h 467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195129" h="4674887">
                <a:moveTo>
                  <a:pt x="1257458" y="0"/>
                </a:moveTo>
                <a:lnTo>
                  <a:pt x="4888355" y="0"/>
                </a:lnTo>
                <a:lnTo>
                  <a:pt x="4897797" y="10583"/>
                </a:lnTo>
                <a:cubicBezTo>
                  <a:pt x="4932002" y="55083"/>
                  <a:pt x="4963329" y="102548"/>
                  <a:pt x="4991734" y="153016"/>
                </a:cubicBezTo>
                <a:cubicBezTo>
                  <a:pt x="5073471" y="298496"/>
                  <a:pt x="5124502" y="454903"/>
                  <a:pt x="5155578" y="618243"/>
                </a:cubicBezTo>
                <a:cubicBezTo>
                  <a:pt x="5192956" y="815490"/>
                  <a:pt x="5200577" y="1014331"/>
                  <a:pt x="5191863" y="1214314"/>
                </a:cubicBezTo>
                <a:cubicBezTo>
                  <a:pt x="5184425" y="1378006"/>
                  <a:pt x="5166047" y="1540340"/>
                  <a:pt x="5140212" y="1702059"/>
                </a:cubicBezTo>
                <a:cubicBezTo>
                  <a:pt x="5119763" y="1831189"/>
                  <a:pt x="5095537" y="1959748"/>
                  <a:pt x="5065164" y="2086547"/>
                </a:cubicBezTo>
                <a:cubicBezTo>
                  <a:pt x="5035290" y="2212477"/>
                  <a:pt x="5001840" y="2337131"/>
                  <a:pt x="4969982" y="2462239"/>
                </a:cubicBezTo>
                <a:cubicBezTo>
                  <a:pt x="4968404" y="2468613"/>
                  <a:pt x="4967964" y="2475314"/>
                  <a:pt x="4966842" y="2481819"/>
                </a:cubicBezTo>
                <a:lnTo>
                  <a:pt x="4948658" y="2545371"/>
                </a:lnTo>
                <a:cubicBezTo>
                  <a:pt x="4945367" y="2554287"/>
                  <a:pt x="4941394" y="2563009"/>
                  <a:pt x="4938561" y="2572055"/>
                </a:cubicBezTo>
                <a:cubicBezTo>
                  <a:pt x="4891773" y="2729547"/>
                  <a:pt x="4841279" y="2886230"/>
                  <a:pt x="4784773" y="3040688"/>
                </a:cubicBezTo>
                <a:cubicBezTo>
                  <a:pt x="4715843" y="3228242"/>
                  <a:pt x="4638756" y="3412454"/>
                  <a:pt x="4548619" y="3590655"/>
                </a:cubicBezTo>
                <a:cubicBezTo>
                  <a:pt x="4462746" y="3759964"/>
                  <a:pt x="4366041" y="3922386"/>
                  <a:pt x="4250458" y="4073335"/>
                </a:cubicBezTo>
                <a:cubicBezTo>
                  <a:pt x="4143196" y="4213270"/>
                  <a:pt x="4022542" y="4339769"/>
                  <a:pt x="3878856" y="4443497"/>
                </a:cubicBezTo>
                <a:cubicBezTo>
                  <a:pt x="3672253" y="4592420"/>
                  <a:pt x="3442748" y="4673364"/>
                  <a:pt x="3186482" y="4674862"/>
                </a:cubicBezTo>
                <a:cubicBezTo>
                  <a:pt x="3087070" y="4675486"/>
                  <a:pt x="2988750" y="4664545"/>
                  <a:pt x="2891514" y="4643798"/>
                </a:cubicBezTo>
                <a:cubicBezTo>
                  <a:pt x="2870856" y="4639405"/>
                  <a:pt x="2849760" y="4637412"/>
                  <a:pt x="2828700" y="4634421"/>
                </a:cubicBezTo>
                <a:lnTo>
                  <a:pt x="2731286" y="4606548"/>
                </a:lnTo>
                <a:cubicBezTo>
                  <a:pt x="2718686" y="4600669"/>
                  <a:pt x="2706718" y="4593450"/>
                  <a:pt x="2693489" y="4588909"/>
                </a:cubicBezTo>
                <a:cubicBezTo>
                  <a:pt x="2541742" y="4536644"/>
                  <a:pt x="2397648" y="4467102"/>
                  <a:pt x="2259009" y="4386231"/>
                </a:cubicBezTo>
                <a:cubicBezTo>
                  <a:pt x="2070375" y="4276141"/>
                  <a:pt x="1894025" y="4148078"/>
                  <a:pt x="1725702" y="4009169"/>
                </a:cubicBezTo>
                <a:cubicBezTo>
                  <a:pt x="1480355" y="3807273"/>
                  <a:pt x="1253033" y="3586266"/>
                  <a:pt x="1036282" y="3354127"/>
                </a:cubicBezTo>
                <a:cubicBezTo>
                  <a:pt x="826552" y="3129305"/>
                  <a:pt x="629305" y="2894407"/>
                  <a:pt x="456082" y="2640093"/>
                </a:cubicBezTo>
                <a:cubicBezTo>
                  <a:pt x="338927" y="2467797"/>
                  <a:pt x="234138" y="2288421"/>
                  <a:pt x="152116" y="2096603"/>
                </a:cubicBezTo>
                <a:cubicBezTo>
                  <a:pt x="86077" y="1942724"/>
                  <a:pt x="36464" y="1783939"/>
                  <a:pt x="13326" y="1617813"/>
                </a:cubicBezTo>
                <a:cubicBezTo>
                  <a:pt x="-5531" y="1481481"/>
                  <a:pt x="-5295" y="1345552"/>
                  <a:pt x="19959" y="1209959"/>
                </a:cubicBezTo>
                <a:cubicBezTo>
                  <a:pt x="24128" y="1187644"/>
                  <a:pt x="27546" y="1165366"/>
                  <a:pt x="31259" y="1142921"/>
                </a:cubicBezTo>
                <a:lnTo>
                  <a:pt x="53053" y="1066752"/>
                </a:lnTo>
                <a:cubicBezTo>
                  <a:pt x="55998" y="1060766"/>
                  <a:pt x="59555" y="1055213"/>
                  <a:pt x="61817" y="1049035"/>
                </a:cubicBezTo>
                <a:cubicBezTo>
                  <a:pt x="76541" y="1013058"/>
                  <a:pt x="89516" y="976325"/>
                  <a:pt x="105769" y="941036"/>
                </a:cubicBezTo>
                <a:cubicBezTo>
                  <a:pt x="170030" y="799921"/>
                  <a:pt x="260001" y="676524"/>
                  <a:pt x="367836" y="565570"/>
                </a:cubicBezTo>
                <a:cubicBezTo>
                  <a:pt x="506395" y="422961"/>
                  <a:pt x="666033" y="307366"/>
                  <a:pt x="837097" y="206920"/>
                </a:cubicBezTo>
                <a:cubicBezTo>
                  <a:pt x="929764" y="152419"/>
                  <a:pt x="1024798" y="102766"/>
                  <a:pt x="1121761" y="57235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10997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971583" y="1373274"/>
            <a:ext cx="1200839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651675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355524" y="1151096"/>
            <a:ext cx="2432957" cy="351078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578467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1" y="0"/>
            <a:ext cx="413333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n-US" sz="180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532918" y="2562589"/>
            <a:ext cx="1200839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70376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572002" y="1219148"/>
            <a:ext cx="3228975" cy="4419704"/>
          </a:xfrm>
          <a:custGeom>
            <a:avLst/>
            <a:gdLst>
              <a:gd name="connsiteX0" fmla="*/ 0 w 8116779"/>
              <a:gd name="connsiteY0" fmla="*/ 1301629 h 4419704"/>
              <a:gd name="connsiteX1" fmla="*/ 1864712 w 8116779"/>
              <a:gd name="connsiteY1" fmla="*/ 1301629 h 4419704"/>
              <a:gd name="connsiteX2" fmla="*/ 1864712 w 8116779"/>
              <a:gd name="connsiteY2" fmla="*/ 3118073 h 4419704"/>
              <a:gd name="connsiteX3" fmla="*/ 0 w 8116779"/>
              <a:gd name="connsiteY3" fmla="*/ 3118073 h 4419704"/>
              <a:gd name="connsiteX4" fmla="*/ 6799278 w 8116779"/>
              <a:gd name="connsiteY4" fmla="*/ 0 h 4419704"/>
              <a:gd name="connsiteX5" fmla="*/ 6880799 w 8116779"/>
              <a:gd name="connsiteY5" fmla="*/ 0 h 4419704"/>
              <a:gd name="connsiteX6" fmla="*/ 6908107 w 8116779"/>
              <a:gd name="connsiteY6" fmla="*/ 3274 h 4419704"/>
              <a:gd name="connsiteX7" fmla="*/ 7102842 w 8116779"/>
              <a:gd name="connsiteY7" fmla="*/ 26396 h 4419704"/>
              <a:gd name="connsiteX8" fmla="*/ 7597553 w 8116779"/>
              <a:gd name="connsiteY8" fmla="*/ 291168 h 4419704"/>
              <a:gd name="connsiteX9" fmla="*/ 7837931 w 8116779"/>
              <a:gd name="connsiteY9" fmla="*/ 629807 h 4419704"/>
              <a:gd name="connsiteX10" fmla="*/ 8005359 w 8116779"/>
              <a:gd name="connsiteY10" fmla="*/ 1103903 h 4419704"/>
              <a:gd name="connsiteX11" fmla="*/ 8076516 w 8116779"/>
              <a:gd name="connsiteY11" fmla="*/ 1510680 h 4419704"/>
              <a:gd name="connsiteX12" fmla="*/ 8104819 w 8116779"/>
              <a:gd name="connsiteY12" fmla="*/ 1839293 h 4419704"/>
              <a:gd name="connsiteX13" fmla="*/ 8114786 w 8116779"/>
              <a:gd name="connsiteY13" fmla="*/ 2165449 h 4419704"/>
              <a:gd name="connsiteX14" fmla="*/ 8116779 w 8116779"/>
              <a:gd name="connsiteY14" fmla="*/ 2182025 h 4419704"/>
              <a:gd name="connsiteX15" fmla="*/ 8116779 w 8116779"/>
              <a:gd name="connsiteY15" fmla="*/ 2237680 h 4419704"/>
              <a:gd name="connsiteX16" fmla="*/ 8114786 w 8116779"/>
              <a:gd name="connsiteY16" fmla="*/ 2261619 h 4419704"/>
              <a:gd name="connsiteX17" fmla="*/ 8098840 w 8116779"/>
              <a:gd name="connsiteY17" fmla="*/ 2676581 h 4419704"/>
              <a:gd name="connsiteX18" fmla="*/ 8035059 w 8116779"/>
              <a:gd name="connsiteY18" fmla="*/ 3176458 h 4419704"/>
              <a:gd name="connsiteX19" fmla="*/ 7905501 w 8116779"/>
              <a:gd name="connsiteY19" fmla="*/ 3636229 h 4419704"/>
              <a:gd name="connsiteX20" fmla="*/ 7690435 w 8116779"/>
              <a:gd name="connsiteY20" fmla="*/ 4021930 h 4419704"/>
              <a:gd name="connsiteX21" fmla="*/ 7183567 w 8116779"/>
              <a:gd name="connsiteY21" fmla="*/ 4369574 h 4419704"/>
              <a:gd name="connsiteX22" fmla="*/ 6937605 w 8116779"/>
              <a:gd name="connsiteY22" fmla="*/ 4412746 h 4419704"/>
              <a:gd name="connsiteX23" fmla="*/ 6884587 w 8116779"/>
              <a:gd name="connsiteY23" fmla="*/ 4419704 h 4419704"/>
              <a:gd name="connsiteX24" fmla="*/ 6799278 w 8116779"/>
              <a:gd name="connsiteY24" fmla="*/ 4419704 h 4419704"/>
              <a:gd name="connsiteX25" fmla="*/ 6764597 w 8116779"/>
              <a:gd name="connsiteY25" fmla="*/ 4414180 h 4419704"/>
              <a:gd name="connsiteX26" fmla="*/ 6365957 w 8116779"/>
              <a:gd name="connsiteY26" fmla="*/ 4350749 h 4419704"/>
              <a:gd name="connsiteX27" fmla="*/ 5846930 w 8116779"/>
              <a:gd name="connsiteY27" fmla="*/ 4169049 h 4419704"/>
              <a:gd name="connsiteX28" fmla="*/ 5137152 w 8116779"/>
              <a:gd name="connsiteY28" fmla="*/ 3798490 h 4419704"/>
              <a:gd name="connsiteX29" fmla="*/ 4502121 w 8116779"/>
              <a:gd name="connsiteY29" fmla="*/ 3354883 h 4419704"/>
              <a:gd name="connsiteX30" fmla="*/ 4130192 w 8116779"/>
              <a:gd name="connsiteY30" fmla="*/ 2985347 h 4419704"/>
              <a:gd name="connsiteX31" fmla="*/ 3906953 w 8116779"/>
              <a:gd name="connsiteY31" fmla="*/ 2629927 h 4419704"/>
              <a:gd name="connsiteX32" fmla="*/ 3817859 w 8116779"/>
              <a:gd name="connsiteY32" fmla="*/ 2298246 h 4419704"/>
              <a:gd name="connsiteX33" fmla="*/ 3811479 w 8116779"/>
              <a:gd name="connsiteY33" fmla="*/ 2241363 h 4419704"/>
              <a:gd name="connsiteX34" fmla="*/ 3811479 w 8116779"/>
              <a:gd name="connsiteY34" fmla="*/ 2174659 h 4419704"/>
              <a:gd name="connsiteX35" fmla="*/ 3814470 w 8116779"/>
              <a:gd name="connsiteY35" fmla="*/ 2158288 h 4419704"/>
              <a:gd name="connsiteX36" fmla="*/ 3825034 w 8116779"/>
              <a:gd name="connsiteY36" fmla="*/ 2060687 h 4419704"/>
              <a:gd name="connsiteX37" fmla="*/ 3950207 w 8116779"/>
              <a:gd name="connsiteY37" fmla="*/ 1696061 h 4419704"/>
              <a:gd name="connsiteX38" fmla="*/ 4246992 w 8116779"/>
              <a:gd name="connsiteY38" fmla="*/ 1297060 h 4419704"/>
              <a:gd name="connsiteX39" fmla="*/ 4653605 w 8116779"/>
              <a:gd name="connsiteY39" fmla="*/ 940210 h 4419704"/>
              <a:gd name="connsiteX40" fmla="*/ 5725146 w 8116779"/>
              <a:gd name="connsiteY40" fmla="*/ 301195 h 4419704"/>
              <a:gd name="connsiteX41" fmla="*/ 6351607 w 8116779"/>
              <a:gd name="connsiteY41" fmla="*/ 68750 h 4419704"/>
              <a:gd name="connsiteX42" fmla="*/ 6777552 w 8116779"/>
              <a:gd name="connsiteY42" fmla="*/ 3069 h 4419704"/>
              <a:gd name="connsiteX43" fmla="*/ 6799278 w 8116779"/>
              <a:gd name="connsiteY43" fmla="*/ 0 h 4419704"/>
              <a:gd name="connsiteX0" fmla="*/ 0 w 8116779"/>
              <a:gd name="connsiteY0" fmla="*/ 1301629 h 4419704"/>
              <a:gd name="connsiteX1" fmla="*/ 1864712 w 8116779"/>
              <a:gd name="connsiteY1" fmla="*/ 3118073 h 4419704"/>
              <a:gd name="connsiteX2" fmla="*/ 0 w 8116779"/>
              <a:gd name="connsiteY2" fmla="*/ 3118073 h 4419704"/>
              <a:gd name="connsiteX3" fmla="*/ 0 w 8116779"/>
              <a:gd name="connsiteY3" fmla="*/ 1301629 h 4419704"/>
              <a:gd name="connsiteX4" fmla="*/ 6799278 w 8116779"/>
              <a:gd name="connsiteY4" fmla="*/ 0 h 4419704"/>
              <a:gd name="connsiteX5" fmla="*/ 6880799 w 8116779"/>
              <a:gd name="connsiteY5" fmla="*/ 0 h 4419704"/>
              <a:gd name="connsiteX6" fmla="*/ 6908107 w 8116779"/>
              <a:gd name="connsiteY6" fmla="*/ 3274 h 4419704"/>
              <a:gd name="connsiteX7" fmla="*/ 7102842 w 8116779"/>
              <a:gd name="connsiteY7" fmla="*/ 26396 h 4419704"/>
              <a:gd name="connsiteX8" fmla="*/ 7597553 w 8116779"/>
              <a:gd name="connsiteY8" fmla="*/ 291168 h 4419704"/>
              <a:gd name="connsiteX9" fmla="*/ 7837931 w 8116779"/>
              <a:gd name="connsiteY9" fmla="*/ 629807 h 4419704"/>
              <a:gd name="connsiteX10" fmla="*/ 8005359 w 8116779"/>
              <a:gd name="connsiteY10" fmla="*/ 1103903 h 4419704"/>
              <a:gd name="connsiteX11" fmla="*/ 8076516 w 8116779"/>
              <a:gd name="connsiteY11" fmla="*/ 1510680 h 4419704"/>
              <a:gd name="connsiteX12" fmla="*/ 8104819 w 8116779"/>
              <a:gd name="connsiteY12" fmla="*/ 1839293 h 4419704"/>
              <a:gd name="connsiteX13" fmla="*/ 8114786 w 8116779"/>
              <a:gd name="connsiteY13" fmla="*/ 2165449 h 4419704"/>
              <a:gd name="connsiteX14" fmla="*/ 8116779 w 8116779"/>
              <a:gd name="connsiteY14" fmla="*/ 2182025 h 4419704"/>
              <a:gd name="connsiteX15" fmla="*/ 8116779 w 8116779"/>
              <a:gd name="connsiteY15" fmla="*/ 2237680 h 4419704"/>
              <a:gd name="connsiteX16" fmla="*/ 8114786 w 8116779"/>
              <a:gd name="connsiteY16" fmla="*/ 2261619 h 4419704"/>
              <a:gd name="connsiteX17" fmla="*/ 8098840 w 8116779"/>
              <a:gd name="connsiteY17" fmla="*/ 2676581 h 4419704"/>
              <a:gd name="connsiteX18" fmla="*/ 8035059 w 8116779"/>
              <a:gd name="connsiteY18" fmla="*/ 3176458 h 4419704"/>
              <a:gd name="connsiteX19" fmla="*/ 7905501 w 8116779"/>
              <a:gd name="connsiteY19" fmla="*/ 3636229 h 4419704"/>
              <a:gd name="connsiteX20" fmla="*/ 7690435 w 8116779"/>
              <a:gd name="connsiteY20" fmla="*/ 4021930 h 4419704"/>
              <a:gd name="connsiteX21" fmla="*/ 7183567 w 8116779"/>
              <a:gd name="connsiteY21" fmla="*/ 4369574 h 4419704"/>
              <a:gd name="connsiteX22" fmla="*/ 6937605 w 8116779"/>
              <a:gd name="connsiteY22" fmla="*/ 4412746 h 4419704"/>
              <a:gd name="connsiteX23" fmla="*/ 6884587 w 8116779"/>
              <a:gd name="connsiteY23" fmla="*/ 4419704 h 4419704"/>
              <a:gd name="connsiteX24" fmla="*/ 6799278 w 8116779"/>
              <a:gd name="connsiteY24" fmla="*/ 4419704 h 4419704"/>
              <a:gd name="connsiteX25" fmla="*/ 6764597 w 8116779"/>
              <a:gd name="connsiteY25" fmla="*/ 4414180 h 4419704"/>
              <a:gd name="connsiteX26" fmla="*/ 6365957 w 8116779"/>
              <a:gd name="connsiteY26" fmla="*/ 4350749 h 4419704"/>
              <a:gd name="connsiteX27" fmla="*/ 5846930 w 8116779"/>
              <a:gd name="connsiteY27" fmla="*/ 4169049 h 4419704"/>
              <a:gd name="connsiteX28" fmla="*/ 5137152 w 8116779"/>
              <a:gd name="connsiteY28" fmla="*/ 3798490 h 4419704"/>
              <a:gd name="connsiteX29" fmla="*/ 4502121 w 8116779"/>
              <a:gd name="connsiteY29" fmla="*/ 3354883 h 4419704"/>
              <a:gd name="connsiteX30" fmla="*/ 4130192 w 8116779"/>
              <a:gd name="connsiteY30" fmla="*/ 2985347 h 4419704"/>
              <a:gd name="connsiteX31" fmla="*/ 3906953 w 8116779"/>
              <a:gd name="connsiteY31" fmla="*/ 2629927 h 4419704"/>
              <a:gd name="connsiteX32" fmla="*/ 3817859 w 8116779"/>
              <a:gd name="connsiteY32" fmla="*/ 2298246 h 4419704"/>
              <a:gd name="connsiteX33" fmla="*/ 3811479 w 8116779"/>
              <a:gd name="connsiteY33" fmla="*/ 2241363 h 4419704"/>
              <a:gd name="connsiteX34" fmla="*/ 3811479 w 8116779"/>
              <a:gd name="connsiteY34" fmla="*/ 2174659 h 4419704"/>
              <a:gd name="connsiteX35" fmla="*/ 3814470 w 8116779"/>
              <a:gd name="connsiteY35" fmla="*/ 2158288 h 4419704"/>
              <a:gd name="connsiteX36" fmla="*/ 3825034 w 8116779"/>
              <a:gd name="connsiteY36" fmla="*/ 2060687 h 4419704"/>
              <a:gd name="connsiteX37" fmla="*/ 3950207 w 8116779"/>
              <a:gd name="connsiteY37" fmla="*/ 1696061 h 4419704"/>
              <a:gd name="connsiteX38" fmla="*/ 4246992 w 8116779"/>
              <a:gd name="connsiteY38" fmla="*/ 1297060 h 4419704"/>
              <a:gd name="connsiteX39" fmla="*/ 4653605 w 8116779"/>
              <a:gd name="connsiteY39" fmla="*/ 940210 h 4419704"/>
              <a:gd name="connsiteX40" fmla="*/ 5725146 w 8116779"/>
              <a:gd name="connsiteY40" fmla="*/ 301195 h 4419704"/>
              <a:gd name="connsiteX41" fmla="*/ 6351607 w 8116779"/>
              <a:gd name="connsiteY41" fmla="*/ 68750 h 4419704"/>
              <a:gd name="connsiteX42" fmla="*/ 6777552 w 8116779"/>
              <a:gd name="connsiteY42" fmla="*/ 3069 h 4419704"/>
              <a:gd name="connsiteX43" fmla="*/ 6799278 w 8116779"/>
              <a:gd name="connsiteY43" fmla="*/ 0 h 4419704"/>
              <a:gd name="connsiteX0" fmla="*/ 0 w 8116779"/>
              <a:gd name="connsiteY0" fmla="*/ 3118073 h 4419704"/>
              <a:gd name="connsiteX1" fmla="*/ 1864712 w 8116779"/>
              <a:gd name="connsiteY1" fmla="*/ 3118073 h 4419704"/>
              <a:gd name="connsiteX2" fmla="*/ 0 w 8116779"/>
              <a:gd name="connsiteY2" fmla="*/ 3118073 h 4419704"/>
              <a:gd name="connsiteX3" fmla="*/ 6799278 w 8116779"/>
              <a:gd name="connsiteY3" fmla="*/ 0 h 4419704"/>
              <a:gd name="connsiteX4" fmla="*/ 6880799 w 8116779"/>
              <a:gd name="connsiteY4" fmla="*/ 0 h 4419704"/>
              <a:gd name="connsiteX5" fmla="*/ 6908107 w 8116779"/>
              <a:gd name="connsiteY5" fmla="*/ 3274 h 4419704"/>
              <a:gd name="connsiteX6" fmla="*/ 7102842 w 8116779"/>
              <a:gd name="connsiteY6" fmla="*/ 26396 h 4419704"/>
              <a:gd name="connsiteX7" fmla="*/ 7597553 w 8116779"/>
              <a:gd name="connsiteY7" fmla="*/ 291168 h 4419704"/>
              <a:gd name="connsiteX8" fmla="*/ 7837931 w 8116779"/>
              <a:gd name="connsiteY8" fmla="*/ 629807 h 4419704"/>
              <a:gd name="connsiteX9" fmla="*/ 8005359 w 8116779"/>
              <a:gd name="connsiteY9" fmla="*/ 1103903 h 4419704"/>
              <a:gd name="connsiteX10" fmla="*/ 8076516 w 8116779"/>
              <a:gd name="connsiteY10" fmla="*/ 1510680 h 4419704"/>
              <a:gd name="connsiteX11" fmla="*/ 8104819 w 8116779"/>
              <a:gd name="connsiteY11" fmla="*/ 1839293 h 4419704"/>
              <a:gd name="connsiteX12" fmla="*/ 8114786 w 8116779"/>
              <a:gd name="connsiteY12" fmla="*/ 2165449 h 4419704"/>
              <a:gd name="connsiteX13" fmla="*/ 8116779 w 8116779"/>
              <a:gd name="connsiteY13" fmla="*/ 2182025 h 4419704"/>
              <a:gd name="connsiteX14" fmla="*/ 8116779 w 8116779"/>
              <a:gd name="connsiteY14" fmla="*/ 2237680 h 4419704"/>
              <a:gd name="connsiteX15" fmla="*/ 8114786 w 8116779"/>
              <a:gd name="connsiteY15" fmla="*/ 2261619 h 4419704"/>
              <a:gd name="connsiteX16" fmla="*/ 8098840 w 8116779"/>
              <a:gd name="connsiteY16" fmla="*/ 2676581 h 4419704"/>
              <a:gd name="connsiteX17" fmla="*/ 8035059 w 8116779"/>
              <a:gd name="connsiteY17" fmla="*/ 3176458 h 4419704"/>
              <a:gd name="connsiteX18" fmla="*/ 7905501 w 8116779"/>
              <a:gd name="connsiteY18" fmla="*/ 3636229 h 4419704"/>
              <a:gd name="connsiteX19" fmla="*/ 7690435 w 8116779"/>
              <a:gd name="connsiteY19" fmla="*/ 4021930 h 4419704"/>
              <a:gd name="connsiteX20" fmla="*/ 7183567 w 8116779"/>
              <a:gd name="connsiteY20" fmla="*/ 4369574 h 4419704"/>
              <a:gd name="connsiteX21" fmla="*/ 6937605 w 8116779"/>
              <a:gd name="connsiteY21" fmla="*/ 4412746 h 4419704"/>
              <a:gd name="connsiteX22" fmla="*/ 6884587 w 8116779"/>
              <a:gd name="connsiteY22" fmla="*/ 4419704 h 4419704"/>
              <a:gd name="connsiteX23" fmla="*/ 6799278 w 8116779"/>
              <a:gd name="connsiteY23" fmla="*/ 4419704 h 4419704"/>
              <a:gd name="connsiteX24" fmla="*/ 6764597 w 8116779"/>
              <a:gd name="connsiteY24" fmla="*/ 4414180 h 4419704"/>
              <a:gd name="connsiteX25" fmla="*/ 6365957 w 8116779"/>
              <a:gd name="connsiteY25" fmla="*/ 4350749 h 4419704"/>
              <a:gd name="connsiteX26" fmla="*/ 5846930 w 8116779"/>
              <a:gd name="connsiteY26" fmla="*/ 4169049 h 4419704"/>
              <a:gd name="connsiteX27" fmla="*/ 5137152 w 8116779"/>
              <a:gd name="connsiteY27" fmla="*/ 3798490 h 4419704"/>
              <a:gd name="connsiteX28" fmla="*/ 4502121 w 8116779"/>
              <a:gd name="connsiteY28" fmla="*/ 3354883 h 4419704"/>
              <a:gd name="connsiteX29" fmla="*/ 4130192 w 8116779"/>
              <a:gd name="connsiteY29" fmla="*/ 2985347 h 4419704"/>
              <a:gd name="connsiteX30" fmla="*/ 3906953 w 8116779"/>
              <a:gd name="connsiteY30" fmla="*/ 2629927 h 4419704"/>
              <a:gd name="connsiteX31" fmla="*/ 3817859 w 8116779"/>
              <a:gd name="connsiteY31" fmla="*/ 2298246 h 4419704"/>
              <a:gd name="connsiteX32" fmla="*/ 3811479 w 8116779"/>
              <a:gd name="connsiteY32" fmla="*/ 2241363 h 4419704"/>
              <a:gd name="connsiteX33" fmla="*/ 3811479 w 8116779"/>
              <a:gd name="connsiteY33" fmla="*/ 2174659 h 4419704"/>
              <a:gd name="connsiteX34" fmla="*/ 3814470 w 8116779"/>
              <a:gd name="connsiteY34" fmla="*/ 2158288 h 4419704"/>
              <a:gd name="connsiteX35" fmla="*/ 3825034 w 8116779"/>
              <a:gd name="connsiteY35" fmla="*/ 2060687 h 4419704"/>
              <a:gd name="connsiteX36" fmla="*/ 3950207 w 8116779"/>
              <a:gd name="connsiteY36" fmla="*/ 1696061 h 4419704"/>
              <a:gd name="connsiteX37" fmla="*/ 4246992 w 8116779"/>
              <a:gd name="connsiteY37" fmla="*/ 1297060 h 4419704"/>
              <a:gd name="connsiteX38" fmla="*/ 4653605 w 8116779"/>
              <a:gd name="connsiteY38" fmla="*/ 940210 h 4419704"/>
              <a:gd name="connsiteX39" fmla="*/ 5725146 w 8116779"/>
              <a:gd name="connsiteY39" fmla="*/ 301195 h 4419704"/>
              <a:gd name="connsiteX40" fmla="*/ 6351607 w 8116779"/>
              <a:gd name="connsiteY40" fmla="*/ 68750 h 4419704"/>
              <a:gd name="connsiteX41" fmla="*/ 6777552 w 8116779"/>
              <a:gd name="connsiteY41" fmla="*/ 3069 h 4419704"/>
              <a:gd name="connsiteX42" fmla="*/ 6799278 w 8116779"/>
              <a:gd name="connsiteY42" fmla="*/ 0 h 4419704"/>
              <a:gd name="connsiteX0" fmla="*/ 2987799 w 4305300"/>
              <a:gd name="connsiteY0" fmla="*/ 0 h 4419704"/>
              <a:gd name="connsiteX1" fmla="*/ 3069320 w 4305300"/>
              <a:gd name="connsiteY1" fmla="*/ 0 h 4419704"/>
              <a:gd name="connsiteX2" fmla="*/ 3096628 w 4305300"/>
              <a:gd name="connsiteY2" fmla="*/ 3274 h 4419704"/>
              <a:gd name="connsiteX3" fmla="*/ 3291363 w 4305300"/>
              <a:gd name="connsiteY3" fmla="*/ 26396 h 4419704"/>
              <a:gd name="connsiteX4" fmla="*/ 3786074 w 4305300"/>
              <a:gd name="connsiteY4" fmla="*/ 291168 h 4419704"/>
              <a:gd name="connsiteX5" fmla="*/ 4026452 w 4305300"/>
              <a:gd name="connsiteY5" fmla="*/ 629807 h 4419704"/>
              <a:gd name="connsiteX6" fmla="*/ 4193880 w 4305300"/>
              <a:gd name="connsiteY6" fmla="*/ 1103903 h 4419704"/>
              <a:gd name="connsiteX7" fmla="*/ 4265037 w 4305300"/>
              <a:gd name="connsiteY7" fmla="*/ 1510680 h 4419704"/>
              <a:gd name="connsiteX8" fmla="*/ 4293340 w 4305300"/>
              <a:gd name="connsiteY8" fmla="*/ 1839293 h 4419704"/>
              <a:gd name="connsiteX9" fmla="*/ 4303307 w 4305300"/>
              <a:gd name="connsiteY9" fmla="*/ 2165449 h 4419704"/>
              <a:gd name="connsiteX10" fmla="*/ 4305300 w 4305300"/>
              <a:gd name="connsiteY10" fmla="*/ 2182025 h 4419704"/>
              <a:gd name="connsiteX11" fmla="*/ 4305300 w 4305300"/>
              <a:gd name="connsiteY11" fmla="*/ 2237680 h 4419704"/>
              <a:gd name="connsiteX12" fmla="*/ 4303307 w 4305300"/>
              <a:gd name="connsiteY12" fmla="*/ 2261619 h 4419704"/>
              <a:gd name="connsiteX13" fmla="*/ 4287361 w 4305300"/>
              <a:gd name="connsiteY13" fmla="*/ 2676581 h 4419704"/>
              <a:gd name="connsiteX14" fmla="*/ 4223580 w 4305300"/>
              <a:gd name="connsiteY14" fmla="*/ 3176458 h 4419704"/>
              <a:gd name="connsiteX15" fmla="*/ 4094022 w 4305300"/>
              <a:gd name="connsiteY15" fmla="*/ 3636229 h 4419704"/>
              <a:gd name="connsiteX16" fmla="*/ 3878956 w 4305300"/>
              <a:gd name="connsiteY16" fmla="*/ 4021930 h 4419704"/>
              <a:gd name="connsiteX17" fmla="*/ 3372088 w 4305300"/>
              <a:gd name="connsiteY17" fmla="*/ 4369574 h 4419704"/>
              <a:gd name="connsiteX18" fmla="*/ 3126126 w 4305300"/>
              <a:gd name="connsiteY18" fmla="*/ 4412746 h 4419704"/>
              <a:gd name="connsiteX19" fmla="*/ 3073108 w 4305300"/>
              <a:gd name="connsiteY19" fmla="*/ 4419704 h 4419704"/>
              <a:gd name="connsiteX20" fmla="*/ 2987799 w 4305300"/>
              <a:gd name="connsiteY20" fmla="*/ 4419704 h 4419704"/>
              <a:gd name="connsiteX21" fmla="*/ 2953118 w 4305300"/>
              <a:gd name="connsiteY21" fmla="*/ 4414180 h 4419704"/>
              <a:gd name="connsiteX22" fmla="*/ 2554478 w 4305300"/>
              <a:gd name="connsiteY22" fmla="*/ 4350749 h 4419704"/>
              <a:gd name="connsiteX23" fmla="*/ 2035451 w 4305300"/>
              <a:gd name="connsiteY23" fmla="*/ 4169049 h 4419704"/>
              <a:gd name="connsiteX24" fmla="*/ 1325673 w 4305300"/>
              <a:gd name="connsiteY24" fmla="*/ 3798490 h 4419704"/>
              <a:gd name="connsiteX25" fmla="*/ 690642 w 4305300"/>
              <a:gd name="connsiteY25" fmla="*/ 3354883 h 4419704"/>
              <a:gd name="connsiteX26" fmla="*/ 318713 w 4305300"/>
              <a:gd name="connsiteY26" fmla="*/ 2985347 h 4419704"/>
              <a:gd name="connsiteX27" fmla="*/ 95474 w 4305300"/>
              <a:gd name="connsiteY27" fmla="*/ 2629927 h 4419704"/>
              <a:gd name="connsiteX28" fmla="*/ 6380 w 4305300"/>
              <a:gd name="connsiteY28" fmla="*/ 2298246 h 4419704"/>
              <a:gd name="connsiteX29" fmla="*/ 0 w 4305300"/>
              <a:gd name="connsiteY29" fmla="*/ 2241363 h 4419704"/>
              <a:gd name="connsiteX30" fmla="*/ 0 w 4305300"/>
              <a:gd name="connsiteY30" fmla="*/ 2174659 h 4419704"/>
              <a:gd name="connsiteX31" fmla="*/ 2991 w 4305300"/>
              <a:gd name="connsiteY31" fmla="*/ 2158288 h 4419704"/>
              <a:gd name="connsiteX32" fmla="*/ 13555 w 4305300"/>
              <a:gd name="connsiteY32" fmla="*/ 2060687 h 4419704"/>
              <a:gd name="connsiteX33" fmla="*/ 138728 w 4305300"/>
              <a:gd name="connsiteY33" fmla="*/ 1696061 h 4419704"/>
              <a:gd name="connsiteX34" fmla="*/ 435513 w 4305300"/>
              <a:gd name="connsiteY34" fmla="*/ 1297060 h 4419704"/>
              <a:gd name="connsiteX35" fmla="*/ 842126 w 4305300"/>
              <a:gd name="connsiteY35" fmla="*/ 940210 h 4419704"/>
              <a:gd name="connsiteX36" fmla="*/ 1913667 w 4305300"/>
              <a:gd name="connsiteY36" fmla="*/ 301195 h 4419704"/>
              <a:gd name="connsiteX37" fmla="*/ 2540128 w 4305300"/>
              <a:gd name="connsiteY37" fmla="*/ 68750 h 4419704"/>
              <a:gd name="connsiteX38" fmla="*/ 2966073 w 4305300"/>
              <a:gd name="connsiteY38" fmla="*/ 3069 h 4419704"/>
              <a:gd name="connsiteX39" fmla="*/ 2987799 w 4305300"/>
              <a:gd name="connsiteY39" fmla="*/ 0 h 441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305300" h="4419704">
                <a:moveTo>
                  <a:pt x="2987799" y="0"/>
                </a:moveTo>
                <a:lnTo>
                  <a:pt x="3069320" y="0"/>
                </a:lnTo>
                <a:cubicBezTo>
                  <a:pt x="3078490" y="1227"/>
                  <a:pt x="3087458" y="3274"/>
                  <a:pt x="3096628" y="3274"/>
                </a:cubicBezTo>
                <a:cubicBezTo>
                  <a:pt x="3162402" y="3478"/>
                  <a:pt x="3227182" y="12686"/>
                  <a:pt x="3291363" y="26396"/>
                </a:cubicBezTo>
                <a:cubicBezTo>
                  <a:pt x="3481912" y="66704"/>
                  <a:pt x="3647346" y="154076"/>
                  <a:pt x="3786074" y="291168"/>
                </a:cubicBezTo>
                <a:cubicBezTo>
                  <a:pt x="3885932" y="389999"/>
                  <a:pt x="3963466" y="504786"/>
                  <a:pt x="4026452" y="629807"/>
                </a:cubicBezTo>
                <a:cubicBezTo>
                  <a:pt x="4102393" y="780815"/>
                  <a:pt x="4154615" y="940005"/>
                  <a:pt x="4193880" y="1103903"/>
                </a:cubicBezTo>
                <a:cubicBezTo>
                  <a:pt x="4225772" y="1238130"/>
                  <a:pt x="4248494" y="1373790"/>
                  <a:pt x="4265037" y="1510680"/>
                </a:cubicBezTo>
                <a:cubicBezTo>
                  <a:pt x="4278392" y="1619943"/>
                  <a:pt x="4288558" y="1729618"/>
                  <a:pt x="4293340" y="1839293"/>
                </a:cubicBezTo>
                <a:cubicBezTo>
                  <a:pt x="4298324" y="1948148"/>
                  <a:pt x="4300119" y="2056799"/>
                  <a:pt x="4303307" y="2165449"/>
                </a:cubicBezTo>
                <a:cubicBezTo>
                  <a:pt x="4303506" y="2170974"/>
                  <a:pt x="4304702" y="2176500"/>
                  <a:pt x="4305300" y="2182025"/>
                </a:cubicBezTo>
                <a:lnTo>
                  <a:pt x="4305300" y="2237680"/>
                </a:lnTo>
                <a:cubicBezTo>
                  <a:pt x="4304702" y="2245660"/>
                  <a:pt x="4303506" y="2253640"/>
                  <a:pt x="4303307" y="2261619"/>
                </a:cubicBezTo>
                <a:cubicBezTo>
                  <a:pt x="4301911" y="2399940"/>
                  <a:pt x="4297327" y="2538465"/>
                  <a:pt x="4287361" y="2676581"/>
                </a:cubicBezTo>
                <a:cubicBezTo>
                  <a:pt x="4275004" y="2844365"/>
                  <a:pt x="4255270" y="3011333"/>
                  <a:pt x="4223580" y="3176458"/>
                </a:cubicBezTo>
                <a:cubicBezTo>
                  <a:pt x="4193283" y="3333397"/>
                  <a:pt x="4152622" y="3487270"/>
                  <a:pt x="4094022" y="3636229"/>
                </a:cubicBezTo>
                <a:cubicBezTo>
                  <a:pt x="4039608" y="3774345"/>
                  <a:pt x="3971240" y="3904686"/>
                  <a:pt x="3878956" y="4021930"/>
                </a:cubicBezTo>
                <a:cubicBezTo>
                  <a:pt x="3746209" y="4190330"/>
                  <a:pt x="3579180" y="4309007"/>
                  <a:pt x="3372088" y="4369574"/>
                </a:cubicBezTo>
                <a:cubicBezTo>
                  <a:pt x="3291761" y="4393104"/>
                  <a:pt x="3209640" y="4407019"/>
                  <a:pt x="3126126" y="4412746"/>
                </a:cubicBezTo>
                <a:cubicBezTo>
                  <a:pt x="3108386" y="4413975"/>
                  <a:pt x="3090848" y="4417248"/>
                  <a:pt x="3073108" y="4419704"/>
                </a:cubicBezTo>
                <a:lnTo>
                  <a:pt x="2987799" y="4419704"/>
                </a:lnTo>
                <a:cubicBezTo>
                  <a:pt x="2976238" y="4417863"/>
                  <a:pt x="2964878" y="4414792"/>
                  <a:pt x="2953118" y="4414180"/>
                </a:cubicBezTo>
                <a:cubicBezTo>
                  <a:pt x="2818178" y="4407019"/>
                  <a:pt x="2685432" y="4384101"/>
                  <a:pt x="2554478" y="4350749"/>
                </a:cubicBezTo>
                <a:cubicBezTo>
                  <a:pt x="2376287" y="4305324"/>
                  <a:pt x="2203876" y="4242506"/>
                  <a:pt x="2035451" y="4169049"/>
                </a:cubicBezTo>
                <a:cubicBezTo>
                  <a:pt x="1790089" y="4062445"/>
                  <a:pt x="1554892" y="3936197"/>
                  <a:pt x="1325673" y="3798490"/>
                </a:cubicBezTo>
                <a:cubicBezTo>
                  <a:pt x="1103832" y="3665080"/>
                  <a:pt x="889762" y="3520622"/>
                  <a:pt x="690642" y="3354883"/>
                </a:cubicBezTo>
                <a:cubicBezTo>
                  <a:pt x="555903" y="3242549"/>
                  <a:pt x="429534" y="3121620"/>
                  <a:pt x="318713" y="2985347"/>
                </a:cubicBezTo>
                <a:cubicBezTo>
                  <a:pt x="229616" y="2876082"/>
                  <a:pt x="152680" y="2759041"/>
                  <a:pt x="95474" y="2629927"/>
                </a:cubicBezTo>
                <a:cubicBezTo>
                  <a:pt x="48634" y="2523938"/>
                  <a:pt x="17342" y="2413853"/>
                  <a:pt x="6380" y="2298246"/>
                </a:cubicBezTo>
                <a:cubicBezTo>
                  <a:pt x="4586" y="2279217"/>
                  <a:pt x="2193" y="2260392"/>
                  <a:pt x="0" y="2241363"/>
                </a:cubicBezTo>
                <a:lnTo>
                  <a:pt x="0" y="2174659"/>
                </a:lnTo>
                <a:cubicBezTo>
                  <a:pt x="998" y="2169132"/>
                  <a:pt x="2591" y="2163813"/>
                  <a:pt x="2991" y="2158288"/>
                </a:cubicBezTo>
                <a:cubicBezTo>
                  <a:pt x="6577" y="2125756"/>
                  <a:pt x="8572" y="2093016"/>
                  <a:pt x="13555" y="2060687"/>
                </a:cubicBezTo>
                <a:cubicBezTo>
                  <a:pt x="32888" y="1931575"/>
                  <a:pt x="77137" y="1810851"/>
                  <a:pt x="138728" y="1696061"/>
                </a:cubicBezTo>
                <a:cubicBezTo>
                  <a:pt x="217857" y="1548532"/>
                  <a:pt x="320306" y="1417988"/>
                  <a:pt x="435513" y="1297060"/>
                </a:cubicBezTo>
                <a:cubicBezTo>
                  <a:pt x="560288" y="1165901"/>
                  <a:pt x="697219" y="1048246"/>
                  <a:pt x="842126" y="940210"/>
                </a:cubicBezTo>
                <a:cubicBezTo>
                  <a:pt x="1177181" y="690170"/>
                  <a:pt x="1536155" y="480029"/>
                  <a:pt x="1913667" y="301195"/>
                </a:cubicBezTo>
                <a:cubicBezTo>
                  <a:pt x="2115775" y="205435"/>
                  <a:pt x="2323467" y="124611"/>
                  <a:pt x="2540128" y="68750"/>
                </a:cubicBezTo>
                <a:cubicBezTo>
                  <a:pt x="2679850" y="32534"/>
                  <a:pt x="2821168" y="5525"/>
                  <a:pt x="2966073" y="3069"/>
                </a:cubicBezTo>
                <a:cubicBezTo>
                  <a:pt x="2973448" y="2863"/>
                  <a:pt x="2980623" y="1022"/>
                  <a:pt x="298779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84498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2245159" y="762005"/>
            <a:ext cx="1220294" cy="1627057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-1058110" y="5"/>
            <a:ext cx="2116220" cy="282162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5807596" y="-1410813"/>
            <a:ext cx="2116220" cy="282162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8033299" y="3784107"/>
            <a:ext cx="2116220" cy="282162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1528747" y="4613098"/>
            <a:ext cx="978197" cy="1304262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6676101" y="4052142"/>
            <a:ext cx="978197" cy="1304262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8033301" y="1410812"/>
            <a:ext cx="978197" cy="1304262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4" hasCustomPrompt="1"/>
          </p:nvPr>
        </p:nvSpPr>
        <p:spPr>
          <a:xfrm>
            <a:off x="3916363" y="193438"/>
            <a:ext cx="3782464" cy="5043281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3175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56297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343025" y="1042859"/>
            <a:ext cx="645795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6032075" y="2520777"/>
            <a:ext cx="1398534" cy="1816444"/>
          </a:xfrm>
          <a:custGeom>
            <a:avLst/>
            <a:gdLst>
              <a:gd name="connsiteX0" fmla="*/ 920615 w 1864712"/>
              <a:gd name="connsiteY0" fmla="*/ 0 h 1816444"/>
              <a:gd name="connsiteX1" fmla="*/ 944097 w 1864712"/>
              <a:gd name="connsiteY1" fmla="*/ 0 h 1816444"/>
              <a:gd name="connsiteX2" fmla="*/ 954197 w 1864712"/>
              <a:gd name="connsiteY2" fmla="*/ 841 h 1816444"/>
              <a:gd name="connsiteX3" fmla="*/ 1129273 w 1864712"/>
              <a:gd name="connsiteY3" fmla="*/ 7569 h 1816444"/>
              <a:gd name="connsiteX4" fmla="*/ 1340175 w 1864712"/>
              <a:gd name="connsiteY4" fmla="*/ 34479 h 1816444"/>
              <a:gd name="connsiteX5" fmla="*/ 1534157 w 1864712"/>
              <a:gd name="connsiteY5" fmla="*/ 89140 h 1816444"/>
              <a:gd name="connsiteX6" fmla="*/ 1696888 w 1864712"/>
              <a:gd name="connsiteY6" fmla="*/ 179878 h 1816444"/>
              <a:gd name="connsiteX7" fmla="*/ 1843562 w 1864712"/>
              <a:gd name="connsiteY7" fmla="*/ 393731 h 1816444"/>
              <a:gd name="connsiteX8" fmla="*/ 1861776 w 1864712"/>
              <a:gd name="connsiteY8" fmla="*/ 497504 h 1816444"/>
              <a:gd name="connsiteX9" fmla="*/ 1864712 w 1864712"/>
              <a:gd name="connsiteY9" fmla="*/ 519873 h 1816444"/>
              <a:gd name="connsiteX10" fmla="*/ 1864712 w 1864712"/>
              <a:gd name="connsiteY10" fmla="*/ 555865 h 1816444"/>
              <a:gd name="connsiteX11" fmla="*/ 1862381 w 1864712"/>
              <a:gd name="connsiteY11" fmla="*/ 570498 h 1816444"/>
              <a:gd name="connsiteX12" fmla="*/ 1835619 w 1864712"/>
              <a:gd name="connsiteY12" fmla="*/ 738687 h 1816444"/>
              <a:gd name="connsiteX13" fmla="*/ 1758958 w 1864712"/>
              <a:gd name="connsiteY13" fmla="*/ 957670 h 1816444"/>
              <a:gd name="connsiteX14" fmla="*/ 1602616 w 1864712"/>
              <a:gd name="connsiteY14" fmla="*/ 1257131 h 1816444"/>
              <a:gd name="connsiteX15" fmla="*/ 1415454 w 1864712"/>
              <a:gd name="connsiteY15" fmla="*/ 1525056 h 1816444"/>
              <a:gd name="connsiteX16" fmla="*/ 1259544 w 1864712"/>
              <a:gd name="connsiteY16" fmla="*/ 1681976 h 1816444"/>
              <a:gd name="connsiteX17" fmla="*/ 1109589 w 1864712"/>
              <a:gd name="connsiteY17" fmla="*/ 1776163 h 1816444"/>
              <a:gd name="connsiteX18" fmla="*/ 969650 w 1864712"/>
              <a:gd name="connsiteY18" fmla="*/ 1813753 h 1816444"/>
              <a:gd name="connsiteX19" fmla="*/ 945651 w 1864712"/>
              <a:gd name="connsiteY19" fmla="*/ 1816444 h 1816444"/>
              <a:gd name="connsiteX20" fmla="*/ 917508 w 1864712"/>
              <a:gd name="connsiteY20" fmla="*/ 1816444 h 1816444"/>
              <a:gd name="connsiteX21" fmla="*/ 910601 w 1864712"/>
              <a:gd name="connsiteY21" fmla="*/ 1815182 h 1816444"/>
              <a:gd name="connsiteX22" fmla="*/ 869422 w 1864712"/>
              <a:gd name="connsiteY22" fmla="*/ 1810726 h 1816444"/>
              <a:gd name="connsiteX23" fmla="*/ 715583 w 1864712"/>
              <a:gd name="connsiteY23" fmla="*/ 1757914 h 1816444"/>
              <a:gd name="connsiteX24" fmla="*/ 547241 w 1864712"/>
              <a:gd name="connsiteY24" fmla="*/ 1632697 h 1816444"/>
              <a:gd name="connsiteX25" fmla="*/ 396683 w 1864712"/>
              <a:gd name="connsiteY25" fmla="*/ 1461144 h 1816444"/>
              <a:gd name="connsiteX26" fmla="*/ 127077 w 1864712"/>
              <a:gd name="connsiteY26" fmla="*/ 1009051 h 1816444"/>
              <a:gd name="connsiteX27" fmla="*/ 29006 w 1864712"/>
              <a:gd name="connsiteY27" fmla="*/ 744742 h 1816444"/>
              <a:gd name="connsiteX28" fmla="*/ 1295 w 1864712"/>
              <a:gd name="connsiteY28" fmla="*/ 565032 h 1816444"/>
              <a:gd name="connsiteX29" fmla="*/ 0 w 1864712"/>
              <a:gd name="connsiteY29" fmla="*/ 555865 h 1816444"/>
              <a:gd name="connsiteX30" fmla="*/ 0 w 1864712"/>
              <a:gd name="connsiteY30" fmla="*/ 521471 h 1816444"/>
              <a:gd name="connsiteX31" fmla="*/ 1381 w 1864712"/>
              <a:gd name="connsiteY31" fmla="*/ 509950 h 1816444"/>
              <a:gd name="connsiteX32" fmla="*/ 11137 w 1864712"/>
              <a:gd name="connsiteY32" fmla="*/ 427789 h 1816444"/>
              <a:gd name="connsiteX33" fmla="*/ 122847 w 1864712"/>
              <a:gd name="connsiteY33" fmla="*/ 219066 h 1816444"/>
              <a:gd name="connsiteX34" fmla="*/ 265722 w 1864712"/>
              <a:gd name="connsiteY34" fmla="*/ 117649 h 1816444"/>
              <a:gd name="connsiteX35" fmla="*/ 465746 w 1864712"/>
              <a:gd name="connsiteY35" fmla="*/ 47009 h 1816444"/>
              <a:gd name="connsiteX36" fmla="*/ 637369 w 1864712"/>
              <a:gd name="connsiteY36" fmla="*/ 16987 h 1816444"/>
              <a:gd name="connsiteX37" fmla="*/ 776014 w 1864712"/>
              <a:gd name="connsiteY37" fmla="*/ 5046 h 1816444"/>
              <a:gd name="connsiteX38" fmla="*/ 913622 w 1864712"/>
              <a:gd name="connsiteY38" fmla="*/ 841 h 1816444"/>
              <a:gd name="connsiteX39" fmla="*/ 920615 w 1864712"/>
              <a:gd name="connsiteY39" fmla="*/ 0 h 181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64712" h="1816444">
                <a:moveTo>
                  <a:pt x="920615" y="0"/>
                </a:moveTo>
                <a:cubicBezTo>
                  <a:pt x="928471" y="0"/>
                  <a:pt x="936241" y="0"/>
                  <a:pt x="944097" y="0"/>
                </a:cubicBezTo>
                <a:cubicBezTo>
                  <a:pt x="947464" y="252"/>
                  <a:pt x="950831" y="757"/>
                  <a:pt x="954197" y="841"/>
                </a:cubicBezTo>
                <a:cubicBezTo>
                  <a:pt x="1012556" y="1430"/>
                  <a:pt x="1071001" y="3364"/>
                  <a:pt x="1129273" y="7569"/>
                </a:cubicBezTo>
                <a:cubicBezTo>
                  <a:pt x="1200063" y="12783"/>
                  <a:pt x="1270508" y="21108"/>
                  <a:pt x="1340175" y="34479"/>
                </a:cubicBezTo>
                <a:cubicBezTo>
                  <a:pt x="1406389" y="47261"/>
                  <a:pt x="1471310" y="64416"/>
                  <a:pt x="1534157" y="89140"/>
                </a:cubicBezTo>
                <a:cubicBezTo>
                  <a:pt x="1592429" y="112098"/>
                  <a:pt x="1647421" y="140943"/>
                  <a:pt x="1696888" y="179878"/>
                </a:cubicBezTo>
                <a:cubicBezTo>
                  <a:pt x="1767937" y="235886"/>
                  <a:pt x="1818008" y="306357"/>
                  <a:pt x="1843562" y="393731"/>
                </a:cubicBezTo>
                <a:cubicBezTo>
                  <a:pt x="1853489" y="427621"/>
                  <a:pt x="1859360" y="462269"/>
                  <a:pt x="1861776" y="497504"/>
                </a:cubicBezTo>
                <a:cubicBezTo>
                  <a:pt x="1862295" y="504989"/>
                  <a:pt x="1863676" y="512388"/>
                  <a:pt x="1864712" y="519873"/>
                </a:cubicBezTo>
                <a:cubicBezTo>
                  <a:pt x="1864712" y="531899"/>
                  <a:pt x="1864712" y="543924"/>
                  <a:pt x="1864712" y="555865"/>
                </a:cubicBezTo>
                <a:cubicBezTo>
                  <a:pt x="1863935" y="560743"/>
                  <a:pt x="1862640" y="565536"/>
                  <a:pt x="1862381" y="570498"/>
                </a:cubicBezTo>
                <a:cubicBezTo>
                  <a:pt x="1859360" y="627430"/>
                  <a:pt x="1849691" y="683437"/>
                  <a:pt x="1835619" y="738687"/>
                </a:cubicBezTo>
                <a:cubicBezTo>
                  <a:pt x="1816454" y="813868"/>
                  <a:pt x="1789951" y="886610"/>
                  <a:pt x="1758958" y="957670"/>
                </a:cubicBezTo>
                <a:cubicBezTo>
                  <a:pt x="1713981" y="1061190"/>
                  <a:pt x="1660716" y="1160422"/>
                  <a:pt x="1602616" y="1257131"/>
                </a:cubicBezTo>
                <a:cubicBezTo>
                  <a:pt x="1546329" y="1350728"/>
                  <a:pt x="1485381" y="1441046"/>
                  <a:pt x="1415454" y="1525056"/>
                </a:cubicBezTo>
                <a:cubicBezTo>
                  <a:pt x="1368060" y="1581904"/>
                  <a:pt x="1317039" y="1635220"/>
                  <a:pt x="1259544" y="1681976"/>
                </a:cubicBezTo>
                <a:cubicBezTo>
                  <a:pt x="1213444" y="1719567"/>
                  <a:pt x="1164064" y="1752027"/>
                  <a:pt x="1109589" y="1776163"/>
                </a:cubicBezTo>
                <a:cubicBezTo>
                  <a:pt x="1064871" y="1795925"/>
                  <a:pt x="1018426" y="1809128"/>
                  <a:pt x="969650" y="1813753"/>
                </a:cubicBezTo>
                <a:cubicBezTo>
                  <a:pt x="961621" y="1814509"/>
                  <a:pt x="953679" y="1815519"/>
                  <a:pt x="945651" y="1816444"/>
                </a:cubicBezTo>
                <a:cubicBezTo>
                  <a:pt x="936241" y="1816444"/>
                  <a:pt x="926917" y="1816444"/>
                  <a:pt x="917508" y="1816444"/>
                </a:cubicBezTo>
                <a:cubicBezTo>
                  <a:pt x="915176" y="1816023"/>
                  <a:pt x="912932" y="1815351"/>
                  <a:pt x="910601" y="1815182"/>
                </a:cubicBezTo>
                <a:cubicBezTo>
                  <a:pt x="896875" y="1813669"/>
                  <a:pt x="883062" y="1812828"/>
                  <a:pt x="869422" y="1810726"/>
                </a:cubicBezTo>
                <a:cubicBezTo>
                  <a:pt x="814948" y="1802569"/>
                  <a:pt x="764014" y="1783900"/>
                  <a:pt x="715583" y="1757914"/>
                </a:cubicBezTo>
                <a:cubicBezTo>
                  <a:pt x="653339" y="1724528"/>
                  <a:pt x="598262" y="1681304"/>
                  <a:pt x="547241" y="1632697"/>
                </a:cubicBezTo>
                <a:cubicBezTo>
                  <a:pt x="491904" y="1580054"/>
                  <a:pt x="442264" y="1522281"/>
                  <a:pt x="396683" y="1461144"/>
                </a:cubicBezTo>
                <a:cubicBezTo>
                  <a:pt x="291189" y="1319781"/>
                  <a:pt x="202529" y="1168327"/>
                  <a:pt x="127077" y="1009051"/>
                </a:cubicBezTo>
                <a:cubicBezTo>
                  <a:pt x="86675" y="923780"/>
                  <a:pt x="52575" y="836153"/>
                  <a:pt x="29006" y="744742"/>
                </a:cubicBezTo>
                <a:cubicBezTo>
                  <a:pt x="13727" y="685792"/>
                  <a:pt x="2331" y="626168"/>
                  <a:pt x="1295" y="565032"/>
                </a:cubicBezTo>
                <a:cubicBezTo>
                  <a:pt x="1208" y="561920"/>
                  <a:pt x="431" y="558893"/>
                  <a:pt x="0" y="555865"/>
                </a:cubicBezTo>
                <a:cubicBezTo>
                  <a:pt x="0" y="544429"/>
                  <a:pt x="0" y="532908"/>
                  <a:pt x="0" y="521471"/>
                </a:cubicBezTo>
                <a:cubicBezTo>
                  <a:pt x="518" y="517602"/>
                  <a:pt x="1381" y="513818"/>
                  <a:pt x="1381" y="509950"/>
                </a:cubicBezTo>
                <a:cubicBezTo>
                  <a:pt x="1468" y="482199"/>
                  <a:pt x="5352" y="454868"/>
                  <a:pt x="11137" y="427789"/>
                </a:cubicBezTo>
                <a:cubicBezTo>
                  <a:pt x="28143" y="347395"/>
                  <a:pt x="65006" y="277597"/>
                  <a:pt x="122847" y="219066"/>
                </a:cubicBezTo>
                <a:cubicBezTo>
                  <a:pt x="164544" y="176935"/>
                  <a:pt x="212974" y="144223"/>
                  <a:pt x="265722" y="117649"/>
                </a:cubicBezTo>
                <a:cubicBezTo>
                  <a:pt x="329433" y="85608"/>
                  <a:pt x="396597" y="63575"/>
                  <a:pt x="465746" y="47009"/>
                </a:cubicBezTo>
                <a:cubicBezTo>
                  <a:pt x="522378" y="33554"/>
                  <a:pt x="579614" y="23967"/>
                  <a:pt x="637369" y="16987"/>
                </a:cubicBezTo>
                <a:cubicBezTo>
                  <a:pt x="683468" y="11353"/>
                  <a:pt x="729741" y="7064"/>
                  <a:pt x="776014" y="5046"/>
                </a:cubicBezTo>
                <a:cubicBezTo>
                  <a:pt x="821941" y="2943"/>
                  <a:pt x="867781" y="2186"/>
                  <a:pt x="913622" y="841"/>
                </a:cubicBezTo>
                <a:cubicBezTo>
                  <a:pt x="915953" y="757"/>
                  <a:pt x="918285" y="252"/>
                  <a:pt x="920615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3698083" y="2293941"/>
            <a:ext cx="1747838" cy="2270125"/>
          </a:xfrm>
          <a:custGeom>
            <a:avLst/>
            <a:gdLst>
              <a:gd name="connsiteX0" fmla="*/ 1148610 w 2330450"/>
              <a:gd name="connsiteY0" fmla="*/ 0 h 2270125"/>
              <a:gd name="connsiteX1" fmla="*/ 1183782 w 2330450"/>
              <a:gd name="connsiteY1" fmla="*/ 0 h 2270125"/>
              <a:gd name="connsiteX2" fmla="*/ 1192414 w 2330450"/>
              <a:gd name="connsiteY2" fmla="*/ 1577 h 2270125"/>
              <a:gd name="connsiteX3" fmla="*/ 1243878 w 2330450"/>
              <a:gd name="connsiteY3" fmla="*/ 7147 h 2270125"/>
              <a:gd name="connsiteX4" fmla="*/ 1436140 w 2330450"/>
              <a:gd name="connsiteY4" fmla="*/ 73149 h 2270125"/>
              <a:gd name="connsiteX5" fmla="*/ 1646528 w 2330450"/>
              <a:gd name="connsiteY5" fmla="*/ 229640 h 2270125"/>
              <a:gd name="connsiteX6" fmla="*/ 1834690 w 2330450"/>
              <a:gd name="connsiteY6" fmla="*/ 444041 h 2270125"/>
              <a:gd name="connsiteX7" fmla="*/ 2171634 w 2330450"/>
              <a:gd name="connsiteY7" fmla="*/ 1009050 h 2270125"/>
              <a:gd name="connsiteX8" fmla="*/ 2294199 w 2330450"/>
              <a:gd name="connsiteY8" fmla="*/ 1339374 h 2270125"/>
              <a:gd name="connsiteX9" fmla="*/ 2328832 w 2330450"/>
              <a:gd name="connsiteY9" fmla="*/ 1563969 h 2270125"/>
              <a:gd name="connsiteX10" fmla="*/ 2330450 w 2330450"/>
              <a:gd name="connsiteY10" fmla="*/ 1575425 h 2270125"/>
              <a:gd name="connsiteX11" fmla="*/ 2330450 w 2330450"/>
              <a:gd name="connsiteY11" fmla="*/ 1618410 h 2270125"/>
              <a:gd name="connsiteX12" fmla="*/ 2328724 w 2330450"/>
              <a:gd name="connsiteY12" fmla="*/ 1632809 h 2270125"/>
              <a:gd name="connsiteX13" fmla="*/ 2316532 w 2330450"/>
              <a:gd name="connsiteY13" fmla="*/ 1735490 h 2270125"/>
              <a:gd name="connsiteX14" fmla="*/ 2176921 w 2330450"/>
              <a:gd name="connsiteY14" fmla="*/ 1996344 h 2270125"/>
              <a:gd name="connsiteX15" fmla="*/ 1998361 w 2330450"/>
              <a:gd name="connsiteY15" fmla="*/ 2123092 h 2270125"/>
              <a:gd name="connsiteX16" fmla="*/ 1748377 w 2330450"/>
              <a:gd name="connsiteY16" fmla="*/ 2211375 h 2270125"/>
              <a:gd name="connsiteX17" fmla="*/ 1533889 w 2330450"/>
              <a:gd name="connsiteY17" fmla="*/ 2248895 h 2270125"/>
              <a:gd name="connsiteX18" fmla="*/ 1360616 w 2330450"/>
              <a:gd name="connsiteY18" fmla="*/ 2263819 h 2270125"/>
              <a:gd name="connsiteX19" fmla="*/ 1188638 w 2330450"/>
              <a:gd name="connsiteY19" fmla="*/ 2269074 h 2270125"/>
              <a:gd name="connsiteX20" fmla="*/ 1179898 w 2330450"/>
              <a:gd name="connsiteY20" fmla="*/ 2270125 h 2270125"/>
              <a:gd name="connsiteX21" fmla="*/ 1150552 w 2330450"/>
              <a:gd name="connsiteY21" fmla="*/ 2270125 h 2270125"/>
              <a:gd name="connsiteX22" fmla="*/ 1137929 w 2330450"/>
              <a:gd name="connsiteY22" fmla="*/ 2269074 h 2270125"/>
              <a:gd name="connsiteX23" fmla="*/ 919125 w 2330450"/>
              <a:gd name="connsiteY23" fmla="*/ 2260666 h 2270125"/>
              <a:gd name="connsiteX24" fmla="*/ 655547 w 2330450"/>
              <a:gd name="connsiteY24" fmla="*/ 2227035 h 2270125"/>
              <a:gd name="connsiteX25" fmla="*/ 413116 w 2330450"/>
              <a:gd name="connsiteY25" fmla="*/ 2158721 h 2270125"/>
              <a:gd name="connsiteX26" fmla="*/ 209741 w 2330450"/>
              <a:gd name="connsiteY26" fmla="*/ 2045320 h 2270125"/>
              <a:gd name="connsiteX27" fmla="*/ 26433 w 2330450"/>
              <a:gd name="connsiteY27" fmla="*/ 1778055 h 2270125"/>
              <a:gd name="connsiteX28" fmla="*/ 3669 w 2330450"/>
              <a:gd name="connsiteY28" fmla="*/ 1648363 h 2270125"/>
              <a:gd name="connsiteX29" fmla="*/ 0 w 2330450"/>
              <a:gd name="connsiteY29" fmla="*/ 1620407 h 2270125"/>
              <a:gd name="connsiteX30" fmla="*/ 0 w 2330450"/>
              <a:gd name="connsiteY30" fmla="*/ 1575425 h 2270125"/>
              <a:gd name="connsiteX31" fmla="*/ 2913 w 2330450"/>
              <a:gd name="connsiteY31" fmla="*/ 1557138 h 2270125"/>
              <a:gd name="connsiteX32" fmla="*/ 36359 w 2330450"/>
              <a:gd name="connsiteY32" fmla="*/ 1346941 h 2270125"/>
              <a:gd name="connsiteX33" fmla="*/ 132167 w 2330450"/>
              <a:gd name="connsiteY33" fmla="*/ 1073265 h 2270125"/>
              <a:gd name="connsiteX34" fmla="*/ 327558 w 2330450"/>
              <a:gd name="connsiteY34" fmla="*/ 699009 h 2270125"/>
              <a:gd name="connsiteX35" fmla="*/ 561466 w 2330450"/>
              <a:gd name="connsiteY35" fmla="*/ 364166 h 2270125"/>
              <a:gd name="connsiteX36" fmla="*/ 756317 w 2330450"/>
              <a:gd name="connsiteY36" fmla="*/ 168053 h 2270125"/>
              <a:gd name="connsiteX37" fmla="*/ 943725 w 2330450"/>
              <a:gd name="connsiteY37" fmla="*/ 50342 h 2270125"/>
              <a:gd name="connsiteX38" fmla="*/ 1118616 w 2330450"/>
              <a:gd name="connsiteY38" fmla="*/ 3364 h 2270125"/>
              <a:gd name="connsiteX39" fmla="*/ 1148610 w 2330450"/>
              <a:gd name="connsiteY39" fmla="*/ 0 h 227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30450" h="2270125">
                <a:moveTo>
                  <a:pt x="1148610" y="0"/>
                </a:moveTo>
                <a:cubicBezTo>
                  <a:pt x="1160370" y="0"/>
                  <a:pt x="1172022" y="0"/>
                  <a:pt x="1183782" y="0"/>
                </a:cubicBezTo>
                <a:cubicBezTo>
                  <a:pt x="1186696" y="526"/>
                  <a:pt x="1189501" y="1366"/>
                  <a:pt x="1192414" y="1577"/>
                </a:cubicBezTo>
                <a:cubicBezTo>
                  <a:pt x="1209568" y="3468"/>
                  <a:pt x="1226831" y="4520"/>
                  <a:pt x="1243878" y="7147"/>
                </a:cubicBezTo>
                <a:cubicBezTo>
                  <a:pt x="1311957" y="17341"/>
                  <a:pt x="1375613" y="40673"/>
                  <a:pt x="1436140" y="73149"/>
                </a:cubicBezTo>
                <a:cubicBezTo>
                  <a:pt x="1513930" y="114873"/>
                  <a:pt x="1582764" y="168893"/>
                  <a:pt x="1646528" y="229640"/>
                </a:cubicBezTo>
                <a:cubicBezTo>
                  <a:pt x="1715686" y="295432"/>
                  <a:pt x="1777724" y="367634"/>
                  <a:pt x="1834690" y="444041"/>
                </a:cubicBezTo>
                <a:cubicBezTo>
                  <a:pt x="1966533" y="620711"/>
                  <a:pt x="2077337" y="809993"/>
                  <a:pt x="2171634" y="1009050"/>
                </a:cubicBezTo>
                <a:cubicBezTo>
                  <a:pt x="2222127" y="1115619"/>
                  <a:pt x="2264744" y="1225132"/>
                  <a:pt x="2294199" y="1339374"/>
                </a:cubicBezTo>
                <a:cubicBezTo>
                  <a:pt x="2313295" y="1413048"/>
                  <a:pt x="2327537" y="1487563"/>
                  <a:pt x="2328832" y="1563969"/>
                </a:cubicBezTo>
                <a:cubicBezTo>
                  <a:pt x="2328940" y="1567858"/>
                  <a:pt x="2329911" y="1571641"/>
                  <a:pt x="2330450" y="1575425"/>
                </a:cubicBezTo>
                <a:cubicBezTo>
                  <a:pt x="2330450" y="1589718"/>
                  <a:pt x="2330450" y="1604117"/>
                  <a:pt x="2330450" y="1618410"/>
                </a:cubicBezTo>
                <a:cubicBezTo>
                  <a:pt x="2329803" y="1623245"/>
                  <a:pt x="2328724" y="1627974"/>
                  <a:pt x="2328724" y="1632809"/>
                </a:cubicBezTo>
                <a:cubicBezTo>
                  <a:pt x="2328616" y="1667491"/>
                  <a:pt x="2323761" y="1701648"/>
                  <a:pt x="2316532" y="1735490"/>
                </a:cubicBezTo>
                <a:cubicBezTo>
                  <a:pt x="2295278" y="1835964"/>
                  <a:pt x="2249208" y="1923195"/>
                  <a:pt x="2176921" y="1996344"/>
                </a:cubicBezTo>
                <a:cubicBezTo>
                  <a:pt x="2124809" y="2048998"/>
                  <a:pt x="2064283" y="2089881"/>
                  <a:pt x="1998361" y="2123092"/>
                </a:cubicBezTo>
                <a:cubicBezTo>
                  <a:pt x="1918737" y="2163135"/>
                  <a:pt x="1834798" y="2190671"/>
                  <a:pt x="1748377" y="2211375"/>
                </a:cubicBezTo>
                <a:cubicBezTo>
                  <a:pt x="1677601" y="2228191"/>
                  <a:pt x="1606069" y="2240172"/>
                  <a:pt x="1533889" y="2248895"/>
                </a:cubicBezTo>
                <a:cubicBezTo>
                  <a:pt x="1476276" y="2255937"/>
                  <a:pt x="1418446" y="2261297"/>
                  <a:pt x="1360616" y="2263819"/>
                </a:cubicBezTo>
                <a:cubicBezTo>
                  <a:pt x="1303218" y="2266447"/>
                  <a:pt x="1245928" y="2267393"/>
                  <a:pt x="1188638" y="2269074"/>
                </a:cubicBezTo>
                <a:cubicBezTo>
                  <a:pt x="1185725" y="2269179"/>
                  <a:pt x="1182811" y="2269810"/>
                  <a:pt x="1179898" y="2270125"/>
                </a:cubicBezTo>
                <a:cubicBezTo>
                  <a:pt x="1170080" y="2270125"/>
                  <a:pt x="1160370" y="2270125"/>
                  <a:pt x="1150552" y="2270125"/>
                </a:cubicBezTo>
                <a:cubicBezTo>
                  <a:pt x="1146344" y="2269810"/>
                  <a:pt x="1142136" y="2269179"/>
                  <a:pt x="1137929" y="2269074"/>
                </a:cubicBezTo>
                <a:cubicBezTo>
                  <a:pt x="1064994" y="2268338"/>
                  <a:pt x="991952" y="2265921"/>
                  <a:pt x="919125" y="2260666"/>
                </a:cubicBezTo>
                <a:cubicBezTo>
                  <a:pt x="830655" y="2254150"/>
                  <a:pt x="742615" y="2243745"/>
                  <a:pt x="655547" y="2227035"/>
                </a:cubicBezTo>
                <a:cubicBezTo>
                  <a:pt x="572795" y="2211060"/>
                  <a:pt x="491660" y="2189620"/>
                  <a:pt x="413116" y="2158721"/>
                </a:cubicBezTo>
                <a:cubicBezTo>
                  <a:pt x="340289" y="2130029"/>
                  <a:pt x="271562" y="2093980"/>
                  <a:pt x="209741" y="2045320"/>
                </a:cubicBezTo>
                <a:cubicBezTo>
                  <a:pt x="120946" y="1975324"/>
                  <a:pt x="58369" y="1887252"/>
                  <a:pt x="26433" y="1778055"/>
                </a:cubicBezTo>
                <a:cubicBezTo>
                  <a:pt x="14026" y="1735700"/>
                  <a:pt x="6689" y="1692399"/>
                  <a:pt x="3669" y="1648363"/>
                </a:cubicBezTo>
                <a:cubicBezTo>
                  <a:pt x="3021" y="1639009"/>
                  <a:pt x="1295" y="1629761"/>
                  <a:pt x="0" y="1620407"/>
                </a:cubicBezTo>
                <a:cubicBezTo>
                  <a:pt x="0" y="1605378"/>
                  <a:pt x="0" y="1590349"/>
                  <a:pt x="0" y="1575425"/>
                </a:cubicBezTo>
                <a:cubicBezTo>
                  <a:pt x="971" y="1569329"/>
                  <a:pt x="2590" y="1563339"/>
                  <a:pt x="2913" y="1557138"/>
                </a:cubicBezTo>
                <a:cubicBezTo>
                  <a:pt x="6689" y="1485986"/>
                  <a:pt x="18773" y="1415991"/>
                  <a:pt x="36359" y="1346941"/>
                </a:cubicBezTo>
                <a:cubicBezTo>
                  <a:pt x="60311" y="1252983"/>
                  <a:pt x="93434" y="1162073"/>
                  <a:pt x="132167" y="1073265"/>
                </a:cubicBezTo>
                <a:cubicBezTo>
                  <a:pt x="188378" y="943889"/>
                  <a:pt x="254947" y="819873"/>
                  <a:pt x="327558" y="699009"/>
                </a:cubicBezTo>
                <a:cubicBezTo>
                  <a:pt x="397903" y="582035"/>
                  <a:pt x="474074" y="469159"/>
                  <a:pt x="561466" y="364166"/>
                </a:cubicBezTo>
                <a:cubicBezTo>
                  <a:pt x="620698" y="293120"/>
                  <a:pt x="684462" y="226487"/>
                  <a:pt x="756317" y="168053"/>
                </a:cubicBezTo>
                <a:cubicBezTo>
                  <a:pt x="813931" y="121073"/>
                  <a:pt x="875645" y="80506"/>
                  <a:pt x="943725" y="50342"/>
                </a:cubicBezTo>
                <a:cubicBezTo>
                  <a:pt x="999612" y="25644"/>
                  <a:pt x="1057658" y="9144"/>
                  <a:pt x="1118616" y="3364"/>
                </a:cubicBezTo>
                <a:cubicBezTo>
                  <a:pt x="1128650" y="2418"/>
                  <a:pt x="1138576" y="1156"/>
                  <a:pt x="114861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1713391" y="2520777"/>
            <a:ext cx="1398534" cy="1816444"/>
          </a:xfrm>
          <a:custGeom>
            <a:avLst/>
            <a:gdLst>
              <a:gd name="connsiteX0" fmla="*/ 920616 w 1864712"/>
              <a:gd name="connsiteY0" fmla="*/ 0 h 1816444"/>
              <a:gd name="connsiteX1" fmla="*/ 944097 w 1864712"/>
              <a:gd name="connsiteY1" fmla="*/ 0 h 1816444"/>
              <a:gd name="connsiteX2" fmla="*/ 954197 w 1864712"/>
              <a:gd name="connsiteY2" fmla="*/ 841 h 1816444"/>
              <a:gd name="connsiteX3" fmla="*/ 1129273 w 1864712"/>
              <a:gd name="connsiteY3" fmla="*/ 7569 h 1816444"/>
              <a:gd name="connsiteX4" fmla="*/ 1340176 w 1864712"/>
              <a:gd name="connsiteY4" fmla="*/ 34479 h 1816444"/>
              <a:gd name="connsiteX5" fmla="*/ 1534157 w 1864712"/>
              <a:gd name="connsiteY5" fmla="*/ 89140 h 1816444"/>
              <a:gd name="connsiteX6" fmla="*/ 1696888 w 1864712"/>
              <a:gd name="connsiteY6" fmla="*/ 179878 h 1816444"/>
              <a:gd name="connsiteX7" fmla="*/ 1843562 w 1864712"/>
              <a:gd name="connsiteY7" fmla="*/ 393731 h 1816444"/>
              <a:gd name="connsiteX8" fmla="*/ 1861776 w 1864712"/>
              <a:gd name="connsiteY8" fmla="*/ 497504 h 1816444"/>
              <a:gd name="connsiteX9" fmla="*/ 1864712 w 1864712"/>
              <a:gd name="connsiteY9" fmla="*/ 519873 h 1816444"/>
              <a:gd name="connsiteX10" fmla="*/ 1864712 w 1864712"/>
              <a:gd name="connsiteY10" fmla="*/ 555865 h 1816444"/>
              <a:gd name="connsiteX11" fmla="*/ 1862381 w 1864712"/>
              <a:gd name="connsiteY11" fmla="*/ 570498 h 1816444"/>
              <a:gd name="connsiteX12" fmla="*/ 1835619 w 1864712"/>
              <a:gd name="connsiteY12" fmla="*/ 738687 h 1816444"/>
              <a:gd name="connsiteX13" fmla="*/ 1758959 w 1864712"/>
              <a:gd name="connsiteY13" fmla="*/ 957670 h 1816444"/>
              <a:gd name="connsiteX14" fmla="*/ 1602616 w 1864712"/>
              <a:gd name="connsiteY14" fmla="*/ 1257131 h 1816444"/>
              <a:gd name="connsiteX15" fmla="*/ 1415455 w 1864712"/>
              <a:gd name="connsiteY15" fmla="*/ 1525056 h 1816444"/>
              <a:gd name="connsiteX16" fmla="*/ 1259544 w 1864712"/>
              <a:gd name="connsiteY16" fmla="*/ 1681976 h 1816444"/>
              <a:gd name="connsiteX17" fmla="*/ 1109590 w 1864712"/>
              <a:gd name="connsiteY17" fmla="*/ 1776163 h 1816444"/>
              <a:gd name="connsiteX18" fmla="*/ 969650 w 1864712"/>
              <a:gd name="connsiteY18" fmla="*/ 1813753 h 1816444"/>
              <a:gd name="connsiteX19" fmla="*/ 945651 w 1864712"/>
              <a:gd name="connsiteY19" fmla="*/ 1816444 h 1816444"/>
              <a:gd name="connsiteX20" fmla="*/ 917508 w 1864712"/>
              <a:gd name="connsiteY20" fmla="*/ 1816444 h 1816444"/>
              <a:gd name="connsiteX21" fmla="*/ 910601 w 1864712"/>
              <a:gd name="connsiteY21" fmla="*/ 1815182 h 1816444"/>
              <a:gd name="connsiteX22" fmla="*/ 869422 w 1864712"/>
              <a:gd name="connsiteY22" fmla="*/ 1810726 h 1816444"/>
              <a:gd name="connsiteX23" fmla="*/ 715583 w 1864712"/>
              <a:gd name="connsiteY23" fmla="*/ 1757914 h 1816444"/>
              <a:gd name="connsiteX24" fmla="*/ 547241 w 1864712"/>
              <a:gd name="connsiteY24" fmla="*/ 1632697 h 1816444"/>
              <a:gd name="connsiteX25" fmla="*/ 396683 w 1864712"/>
              <a:gd name="connsiteY25" fmla="*/ 1461144 h 1816444"/>
              <a:gd name="connsiteX26" fmla="*/ 127077 w 1864712"/>
              <a:gd name="connsiteY26" fmla="*/ 1009051 h 1816444"/>
              <a:gd name="connsiteX27" fmla="*/ 29006 w 1864712"/>
              <a:gd name="connsiteY27" fmla="*/ 744742 h 1816444"/>
              <a:gd name="connsiteX28" fmla="*/ 1295 w 1864712"/>
              <a:gd name="connsiteY28" fmla="*/ 565032 h 1816444"/>
              <a:gd name="connsiteX29" fmla="*/ 0 w 1864712"/>
              <a:gd name="connsiteY29" fmla="*/ 555865 h 1816444"/>
              <a:gd name="connsiteX30" fmla="*/ 0 w 1864712"/>
              <a:gd name="connsiteY30" fmla="*/ 521471 h 1816444"/>
              <a:gd name="connsiteX31" fmla="*/ 1381 w 1864712"/>
              <a:gd name="connsiteY31" fmla="*/ 509950 h 1816444"/>
              <a:gd name="connsiteX32" fmla="*/ 11137 w 1864712"/>
              <a:gd name="connsiteY32" fmla="*/ 427789 h 1816444"/>
              <a:gd name="connsiteX33" fmla="*/ 122847 w 1864712"/>
              <a:gd name="connsiteY33" fmla="*/ 219066 h 1816444"/>
              <a:gd name="connsiteX34" fmla="*/ 265722 w 1864712"/>
              <a:gd name="connsiteY34" fmla="*/ 117649 h 1816444"/>
              <a:gd name="connsiteX35" fmla="*/ 465747 w 1864712"/>
              <a:gd name="connsiteY35" fmla="*/ 47009 h 1816444"/>
              <a:gd name="connsiteX36" fmla="*/ 637369 w 1864712"/>
              <a:gd name="connsiteY36" fmla="*/ 16987 h 1816444"/>
              <a:gd name="connsiteX37" fmla="*/ 776014 w 1864712"/>
              <a:gd name="connsiteY37" fmla="*/ 5046 h 1816444"/>
              <a:gd name="connsiteX38" fmla="*/ 913622 w 1864712"/>
              <a:gd name="connsiteY38" fmla="*/ 841 h 1816444"/>
              <a:gd name="connsiteX39" fmla="*/ 920616 w 1864712"/>
              <a:gd name="connsiteY39" fmla="*/ 0 h 181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64712" h="1816444">
                <a:moveTo>
                  <a:pt x="920616" y="0"/>
                </a:moveTo>
                <a:cubicBezTo>
                  <a:pt x="928471" y="0"/>
                  <a:pt x="936241" y="0"/>
                  <a:pt x="944097" y="0"/>
                </a:cubicBezTo>
                <a:cubicBezTo>
                  <a:pt x="947464" y="252"/>
                  <a:pt x="950831" y="757"/>
                  <a:pt x="954197" y="841"/>
                </a:cubicBezTo>
                <a:cubicBezTo>
                  <a:pt x="1012556" y="1430"/>
                  <a:pt x="1071001" y="3364"/>
                  <a:pt x="1129273" y="7569"/>
                </a:cubicBezTo>
                <a:cubicBezTo>
                  <a:pt x="1200063" y="12783"/>
                  <a:pt x="1270508" y="21108"/>
                  <a:pt x="1340176" y="34479"/>
                </a:cubicBezTo>
                <a:cubicBezTo>
                  <a:pt x="1406390" y="47261"/>
                  <a:pt x="1471310" y="64416"/>
                  <a:pt x="1534157" y="89140"/>
                </a:cubicBezTo>
                <a:cubicBezTo>
                  <a:pt x="1592430" y="112098"/>
                  <a:pt x="1647422" y="140943"/>
                  <a:pt x="1696888" y="179878"/>
                </a:cubicBezTo>
                <a:cubicBezTo>
                  <a:pt x="1767937" y="235886"/>
                  <a:pt x="1818008" y="306357"/>
                  <a:pt x="1843562" y="393731"/>
                </a:cubicBezTo>
                <a:cubicBezTo>
                  <a:pt x="1853489" y="427621"/>
                  <a:pt x="1859360" y="462269"/>
                  <a:pt x="1861776" y="497504"/>
                </a:cubicBezTo>
                <a:cubicBezTo>
                  <a:pt x="1862295" y="504989"/>
                  <a:pt x="1863676" y="512388"/>
                  <a:pt x="1864712" y="519873"/>
                </a:cubicBezTo>
                <a:cubicBezTo>
                  <a:pt x="1864712" y="531899"/>
                  <a:pt x="1864712" y="543924"/>
                  <a:pt x="1864712" y="555865"/>
                </a:cubicBezTo>
                <a:cubicBezTo>
                  <a:pt x="1863935" y="560743"/>
                  <a:pt x="1862640" y="565536"/>
                  <a:pt x="1862381" y="570498"/>
                </a:cubicBezTo>
                <a:cubicBezTo>
                  <a:pt x="1859360" y="627430"/>
                  <a:pt x="1849691" y="683437"/>
                  <a:pt x="1835619" y="738687"/>
                </a:cubicBezTo>
                <a:cubicBezTo>
                  <a:pt x="1816454" y="813868"/>
                  <a:pt x="1789951" y="886610"/>
                  <a:pt x="1758959" y="957670"/>
                </a:cubicBezTo>
                <a:cubicBezTo>
                  <a:pt x="1713981" y="1061190"/>
                  <a:pt x="1660716" y="1160422"/>
                  <a:pt x="1602616" y="1257131"/>
                </a:cubicBezTo>
                <a:cubicBezTo>
                  <a:pt x="1546330" y="1350728"/>
                  <a:pt x="1485381" y="1441046"/>
                  <a:pt x="1415455" y="1525056"/>
                </a:cubicBezTo>
                <a:cubicBezTo>
                  <a:pt x="1368060" y="1581904"/>
                  <a:pt x="1317039" y="1635220"/>
                  <a:pt x="1259544" y="1681976"/>
                </a:cubicBezTo>
                <a:cubicBezTo>
                  <a:pt x="1213444" y="1719567"/>
                  <a:pt x="1164064" y="1752027"/>
                  <a:pt x="1109590" y="1776163"/>
                </a:cubicBezTo>
                <a:cubicBezTo>
                  <a:pt x="1064872" y="1795925"/>
                  <a:pt x="1018426" y="1809128"/>
                  <a:pt x="969650" y="1813753"/>
                </a:cubicBezTo>
                <a:cubicBezTo>
                  <a:pt x="961622" y="1814509"/>
                  <a:pt x="953679" y="1815519"/>
                  <a:pt x="945651" y="1816444"/>
                </a:cubicBezTo>
                <a:cubicBezTo>
                  <a:pt x="936241" y="1816444"/>
                  <a:pt x="926918" y="1816444"/>
                  <a:pt x="917508" y="1816444"/>
                </a:cubicBezTo>
                <a:cubicBezTo>
                  <a:pt x="915176" y="1816023"/>
                  <a:pt x="912932" y="1815351"/>
                  <a:pt x="910601" y="1815182"/>
                </a:cubicBezTo>
                <a:cubicBezTo>
                  <a:pt x="896875" y="1813669"/>
                  <a:pt x="883062" y="1812828"/>
                  <a:pt x="869422" y="1810726"/>
                </a:cubicBezTo>
                <a:cubicBezTo>
                  <a:pt x="814948" y="1802569"/>
                  <a:pt x="764014" y="1783900"/>
                  <a:pt x="715583" y="1757914"/>
                </a:cubicBezTo>
                <a:cubicBezTo>
                  <a:pt x="653340" y="1724528"/>
                  <a:pt x="598262" y="1681304"/>
                  <a:pt x="547241" y="1632697"/>
                </a:cubicBezTo>
                <a:cubicBezTo>
                  <a:pt x="491904" y="1580054"/>
                  <a:pt x="442264" y="1522281"/>
                  <a:pt x="396683" y="1461144"/>
                </a:cubicBezTo>
                <a:cubicBezTo>
                  <a:pt x="291189" y="1319781"/>
                  <a:pt x="202529" y="1168327"/>
                  <a:pt x="127077" y="1009051"/>
                </a:cubicBezTo>
                <a:cubicBezTo>
                  <a:pt x="86675" y="923780"/>
                  <a:pt x="52575" y="836153"/>
                  <a:pt x="29006" y="744742"/>
                </a:cubicBezTo>
                <a:cubicBezTo>
                  <a:pt x="13727" y="685792"/>
                  <a:pt x="2331" y="626168"/>
                  <a:pt x="1295" y="565032"/>
                </a:cubicBezTo>
                <a:cubicBezTo>
                  <a:pt x="1208" y="561920"/>
                  <a:pt x="431" y="558893"/>
                  <a:pt x="0" y="555865"/>
                </a:cubicBezTo>
                <a:cubicBezTo>
                  <a:pt x="0" y="544429"/>
                  <a:pt x="0" y="532908"/>
                  <a:pt x="0" y="521471"/>
                </a:cubicBezTo>
                <a:cubicBezTo>
                  <a:pt x="518" y="517602"/>
                  <a:pt x="1381" y="513818"/>
                  <a:pt x="1381" y="509950"/>
                </a:cubicBezTo>
                <a:cubicBezTo>
                  <a:pt x="1468" y="482199"/>
                  <a:pt x="5352" y="454868"/>
                  <a:pt x="11137" y="427789"/>
                </a:cubicBezTo>
                <a:cubicBezTo>
                  <a:pt x="28143" y="347395"/>
                  <a:pt x="65006" y="277597"/>
                  <a:pt x="122847" y="219066"/>
                </a:cubicBezTo>
                <a:cubicBezTo>
                  <a:pt x="164544" y="176935"/>
                  <a:pt x="212974" y="144223"/>
                  <a:pt x="265722" y="117649"/>
                </a:cubicBezTo>
                <a:cubicBezTo>
                  <a:pt x="329433" y="85608"/>
                  <a:pt x="396597" y="63575"/>
                  <a:pt x="465747" y="47009"/>
                </a:cubicBezTo>
                <a:cubicBezTo>
                  <a:pt x="522378" y="33554"/>
                  <a:pt x="579614" y="23967"/>
                  <a:pt x="637369" y="16987"/>
                </a:cubicBezTo>
                <a:cubicBezTo>
                  <a:pt x="683468" y="11353"/>
                  <a:pt x="729741" y="7064"/>
                  <a:pt x="776014" y="5046"/>
                </a:cubicBezTo>
                <a:cubicBezTo>
                  <a:pt x="821941" y="2943"/>
                  <a:pt x="867782" y="2186"/>
                  <a:pt x="913622" y="841"/>
                </a:cubicBezTo>
                <a:cubicBezTo>
                  <a:pt x="915953" y="757"/>
                  <a:pt x="918285" y="252"/>
                  <a:pt x="920616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343025" y="1042859"/>
            <a:ext cx="645795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4638905" y="2603347"/>
            <a:ext cx="1271395" cy="1651313"/>
          </a:xfrm>
          <a:custGeom>
            <a:avLst/>
            <a:gdLst>
              <a:gd name="connsiteX0" fmla="*/ 920615 w 1864712"/>
              <a:gd name="connsiteY0" fmla="*/ 0 h 1816444"/>
              <a:gd name="connsiteX1" fmla="*/ 944097 w 1864712"/>
              <a:gd name="connsiteY1" fmla="*/ 0 h 1816444"/>
              <a:gd name="connsiteX2" fmla="*/ 954197 w 1864712"/>
              <a:gd name="connsiteY2" fmla="*/ 841 h 1816444"/>
              <a:gd name="connsiteX3" fmla="*/ 1129273 w 1864712"/>
              <a:gd name="connsiteY3" fmla="*/ 7569 h 1816444"/>
              <a:gd name="connsiteX4" fmla="*/ 1340175 w 1864712"/>
              <a:gd name="connsiteY4" fmla="*/ 34479 h 1816444"/>
              <a:gd name="connsiteX5" fmla="*/ 1534157 w 1864712"/>
              <a:gd name="connsiteY5" fmla="*/ 89140 h 1816444"/>
              <a:gd name="connsiteX6" fmla="*/ 1696888 w 1864712"/>
              <a:gd name="connsiteY6" fmla="*/ 179878 h 1816444"/>
              <a:gd name="connsiteX7" fmla="*/ 1843562 w 1864712"/>
              <a:gd name="connsiteY7" fmla="*/ 393731 h 1816444"/>
              <a:gd name="connsiteX8" fmla="*/ 1861776 w 1864712"/>
              <a:gd name="connsiteY8" fmla="*/ 497504 h 1816444"/>
              <a:gd name="connsiteX9" fmla="*/ 1864712 w 1864712"/>
              <a:gd name="connsiteY9" fmla="*/ 519873 h 1816444"/>
              <a:gd name="connsiteX10" fmla="*/ 1864712 w 1864712"/>
              <a:gd name="connsiteY10" fmla="*/ 555865 h 1816444"/>
              <a:gd name="connsiteX11" fmla="*/ 1862381 w 1864712"/>
              <a:gd name="connsiteY11" fmla="*/ 570498 h 1816444"/>
              <a:gd name="connsiteX12" fmla="*/ 1835619 w 1864712"/>
              <a:gd name="connsiteY12" fmla="*/ 738687 h 1816444"/>
              <a:gd name="connsiteX13" fmla="*/ 1758958 w 1864712"/>
              <a:gd name="connsiteY13" fmla="*/ 957670 h 1816444"/>
              <a:gd name="connsiteX14" fmla="*/ 1602616 w 1864712"/>
              <a:gd name="connsiteY14" fmla="*/ 1257131 h 1816444"/>
              <a:gd name="connsiteX15" fmla="*/ 1415454 w 1864712"/>
              <a:gd name="connsiteY15" fmla="*/ 1525056 h 1816444"/>
              <a:gd name="connsiteX16" fmla="*/ 1259544 w 1864712"/>
              <a:gd name="connsiteY16" fmla="*/ 1681976 h 1816444"/>
              <a:gd name="connsiteX17" fmla="*/ 1109589 w 1864712"/>
              <a:gd name="connsiteY17" fmla="*/ 1776163 h 1816444"/>
              <a:gd name="connsiteX18" fmla="*/ 969650 w 1864712"/>
              <a:gd name="connsiteY18" fmla="*/ 1813753 h 1816444"/>
              <a:gd name="connsiteX19" fmla="*/ 945651 w 1864712"/>
              <a:gd name="connsiteY19" fmla="*/ 1816444 h 1816444"/>
              <a:gd name="connsiteX20" fmla="*/ 917508 w 1864712"/>
              <a:gd name="connsiteY20" fmla="*/ 1816444 h 1816444"/>
              <a:gd name="connsiteX21" fmla="*/ 910601 w 1864712"/>
              <a:gd name="connsiteY21" fmla="*/ 1815182 h 1816444"/>
              <a:gd name="connsiteX22" fmla="*/ 869422 w 1864712"/>
              <a:gd name="connsiteY22" fmla="*/ 1810726 h 1816444"/>
              <a:gd name="connsiteX23" fmla="*/ 715583 w 1864712"/>
              <a:gd name="connsiteY23" fmla="*/ 1757914 h 1816444"/>
              <a:gd name="connsiteX24" fmla="*/ 547241 w 1864712"/>
              <a:gd name="connsiteY24" fmla="*/ 1632697 h 1816444"/>
              <a:gd name="connsiteX25" fmla="*/ 396683 w 1864712"/>
              <a:gd name="connsiteY25" fmla="*/ 1461144 h 1816444"/>
              <a:gd name="connsiteX26" fmla="*/ 127077 w 1864712"/>
              <a:gd name="connsiteY26" fmla="*/ 1009051 h 1816444"/>
              <a:gd name="connsiteX27" fmla="*/ 29006 w 1864712"/>
              <a:gd name="connsiteY27" fmla="*/ 744742 h 1816444"/>
              <a:gd name="connsiteX28" fmla="*/ 1295 w 1864712"/>
              <a:gd name="connsiteY28" fmla="*/ 565032 h 1816444"/>
              <a:gd name="connsiteX29" fmla="*/ 0 w 1864712"/>
              <a:gd name="connsiteY29" fmla="*/ 555865 h 1816444"/>
              <a:gd name="connsiteX30" fmla="*/ 0 w 1864712"/>
              <a:gd name="connsiteY30" fmla="*/ 521471 h 1816444"/>
              <a:gd name="connsiteX31" fmla="*/ 1381 w 1864712"/>
              <a:gd name="connsiteY31" fmla="*/ 509950 h 1816444"/>
              <a:gd name="connsiteX32" fmla="*/ 11137 w 1864712"/>
              <a:gd name="connsiteY32" fmla="*/ 427789 h 1816444"/>
              <a:gd name="connsiteX33" fmla="*/ 122847 w 1864712"/>
              <a:gd name="connsiteY33" fmla="*/ 219066 h 1816444"/>
              <a:gd name="connsiteX34" fmla="*/ 265722 w 1864712"/>
              <a:gd name="connsiteY34" fmla="*/ 117649 h 1816444"/>
              <a:gd name="connsiteX35" fmla="*/ 465746 w 1864712"/>
              <a:gd name="connsiteY35" fmla="*/ 47009 h 1816444"/>
              <a:gd name="connsiteX36" fmla="*/ 637369 w 1864712"/>
              <a:gd name="connsiteY36" fmla="*/ 16987 h 1816444"/>
              <a:gd name="connsiteX37" fmla="*/ 776014 w 1864712"/>
              <a:gd name="connsiteY37" fmla="*/ 5046 h 1816444"/>
              <a:gd name="connsiteX38" fmla="*/ 913622 w 1864712"/>
              <a:gd name="connsiteY38" fmla="*/ 841 h 1816444"/>
              <a:gd name="connsiteX39" fmla="*/ 920615 w 1864712"/>
              <a:gd name="connsiteY39" fmla="*/ 0 h 181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64712" h="1816444">
                <a:moveTo>
                  <a:pt x="920615" y="0"/>
                </a:moveTo>
                <a:cubicBezTo>
                  <a:pt x="928471" y="0"/>
                  <a:pt x="936241" y="0"/>
                  <a:pt x="944097" y="0"/>
                </a:cubicBezTo>
                <a:cubicBezTo>
                  <a:pt x="947464" y="252"/>
                  <a:pt x="950831" y="757"/>
                  <a:pt x="954197" y="841"/>
                </a:cubicBezTo>
                <a:cubicBezTo>
                  <a:pt x="1012556" y="1430"/>
                  <a:pt x="1071001" y="3364"/>
                  <a:pt x="1129273" y="7569"/>
                </a:cubicBezTo>
                <a:cubicBezTo>
                  <a:pt x="1200063" y="12783"/>
                  <a:pt x="1270508" y="21108"/>
                  <a:pt x="1340175" y="34479"/>
                </a:cubicBezTo>
                <a:cubicBezTo>
                  <a:pt x="1406389" y="47261"/>
                  <a:pt x="1471310" y="64416"/>
                  <a:pt x="1534157" y="89140"/>
                </a:cubicBezTo>
                <a:cubicBezTo>
                  <a:pt x="1592429" y="112098"/>
                  <a:pt x="1647421" y="140943"/>
                  <a:pt x="1696888" y="179878"/>
                </a:cubicBezTo>
                <a:cubicBezTo>
                  <a:pt x="1767937" y="235886"/>
                  <a:pt x="1818008" y="306357"/>
                  <a:pt x="1843562" y="393731"/>
                </a:cubicBezTo>
                <a:cubicBezTo>
                  <a:pt x="1853489" y="427621"/>
                  <a:pt x="1859360" y="462269"/>
                  <a:pt x="1861776" y="497504"/>
                </a:cubicBezTo>
                <a:cubicBezTo>
                  <a:pt x="1862295" y="504989"/>
                  <a:pt x="1863676" y="512388"/>
                  <a:pt x="1864712" y="519873"/>
                </a:cubicBezTo>
                <a:cubicBezTo>
                  <a:pt x="1864712" y="531899"/>
                  <a:pt x="1864712" y="543924"/>
                  <a:pt x="1864712" y="555865"/>
                </a:cubicBezTo>
                <a:cubicBezTo>
                  <a:pt x="1863935" y="560743"/>
                  <a:pt x="1862640" y="565536"/>
                  <a:pt x="1862381" y="570498"/>
                </a:cubicBezTo>
                <a:cubicBezTo>
                  <a:pt x="1859360" y="627430"/>
                  <a:pt x="1849691" y="683437"/>
                  <a:pt x="1835619" y="738687"/>
                </a:cubicBezTo>
                <a:cubicBezTo>
                  <a:pt x="1816454" y="813868"/>
                  <a:pt x="1789951" y="886610"/>
                  <a:pt x="1758958" y="957670"/>
                </a:cubicBezTo>
                <a:cubicBezTo>
                  <a:pt x="1713981" y="1061190"/>
                  <a:pt x="1660716" y="1160422"/>
                  <a:pt x="1602616" y="1257131"/>
                </a:cubicBezTo>
                <a:cubicBezTo>
                  <a:pt x="1546329" y="1350728"/>
                  <a:pt x="1485381" y="1441046"/>
                  <a:pt x="1415454" y="1525056"/>
                </a:cubicBezTo>
                <a:cubicBezTo>
                  <a:pt x="1368060" y="1581904"/>
                  <a:pt x="1317039" y="1635220"/>
                  <a:pt x="1259544" y="1681976"/>
                </a:cubicBezTo>
                <a:cubicBezTo>
                  <a:pt x="1213444" y="1719567"/>
                  <a:pt x="1164064" y="1752027"/>
                  <a:pt x="1109589" y="1776163"/>
                </a:cubicBezTo>
                <a:cubicBezTo>
                  <a:pt x="1064871" y="1795925"/>
                  <a:pt x="1018426" y="1809128"/>
                  <a:pt x="969650" y="1813753"/>
                </a:cubicBezTo>
                <a:cubicBezTo>
                  <a:pt x="961621" y="1814509"/>
                  <a:pt x="953679" y="1815519"/>
                  <a:pt x="945651" y="1816444"/>
                </a:cubicBezTo>
                <a:cubicBezTo>
                  <a:pt x="936241" y="1816444"/>
                  <a:pt x="926917" y="1816444"/>
                  <a:pt x="917508" y="1816444"/>
                </a:cubicBezTo>
                <a:cubicBezTo>
                  <a:pt x="915176" y="1816023"/>
                  <a:pt x="912932" y="1815351"/>
                  <a:pt x="910601" y="1815182"/>
                </a:cubicBezTo>
                <a:cubicBezTo>
                  <a:pt x="896875" y="1813669"/>
                  <a:pt x="883062" y="1812828"/>
                  <a:pt x="869422" y="1810726"/>
                </a:cubicBezTo>
                <a:cubicBezTo>
                  <a:pt x="814948" y="1802569"/>
                  <a:pt x="764014" y="1783900"/>
                  <a:pt x="715583" y="1757914"/>
                </a:cubicBezTo>
                <a:cubicBezTo>
                  <a:pt x="653339" y="1724528"/>
                  <a:pt x="598262" y="1681304"/>
                  <a:pt x="547241" y="1632697"/>
                </a:cubicBezTo>
                <a:cubicBezTo>
                  <a:pt x="491904" y="1580054"/>
                  <a:pt x="442264" y="1522281"/>
                  <a:pt x="396683" y="1461144"/>
                </a:cubicBezTo>
                <a:cubicBezTo>
                  <a:pt x="291189" y="1319781"/>
                  <a:pt x="202529" y="1168327"/>
                  <a:pt x="127077" y="1009051"/>
                </a:cubicBezTo>
                <a:cubicBezTo>
                  <a:pt x="86675" y="923780"/>
                  <a:pt x="52575" y="836153"/>
                  <a:pt x="29006" y="744742"/>
                </a:cubicBezTo>
                <a:cubicBezTo>
                  <a:pt x="13727" y="685792"/>
                  <a:pt x="2331" y="626168"/>
                  <a:pt x="1295" y="565032"/>
                </a:cubicBezTo>
                <a:cubicBezTo>
                  <a:pt x="1208" y="561920"/>
                  <a:pt x="431" y="558893"/>
                  <a:pt x="0" y="555865"/>
                </a:cubicBezTo>
                <a:cubicBezTo>
                  <a:pt x="0" y="544429"/>
                  <a:pt x="0" y="532908"/>
                  <a:pt x="0" y="521471"/>
                </a:cubicBezTo>
                <a:cubicBezTo>
                  <a:pt x="518" y="517602"/>
                  <a:pt x="1381" y="513818"/>
                  <a:pt x="1381" y="509950"/>
                </a:cubicBezTo>
                <a:cubicBezTo>
                  <a:pt x="1468" y="482199"/>
                  <a:pt x="5352" y="454868"/>
                  <a:pt x="11137" y="427789"/>
                </a:cubicBezTo>
                <a:cubicBezTo>
                  <a:pt x="28143" y="347395"/>
                  <a:pt x="65006" y="277597"/>
                  <a:pt x="122847" y="219066"/>
                </a:cubicBezTo>
                <a:cubicBezTo>
                  <a:pt x="164544" y="176935"/>
                  <a:pt x="212974" y="144223"/>
                  <a:pt x="265722" y="117649"/>
                </a:cubicBezTo>
                <a:cubicBezTo>
                  <a:pt x="329433" y="85608"/>
                  <a:pt x="396597" y="63575"/>
                  <a:pt x="465746" y="47009"/>
                </a:cubicBezTo>
                <a:cubicBezTo>
                  <a:pt x="522378" y="33554"/>
                  <a:pt x="579614" y="23967"/>
                  <a:pt x="637369" y="16987"/>
                </a:cubicBezTo>
                <a:cubicBezTo>
                  <a:pt x="683468" y="11353"/>
                  <a:pt x="729741" y="7064"/>
                  <a:pt x="776014" y="5046"/>
                </a:cubicBezTo>
                <a:cubicBezTo>
                  <a:pt x="821941" y="2943"/>
                  <a:pt x="867781" y="2186"/>
                  <a:pt x="913622" y="841"/>
                </a:cubicBezTo>
                <a:cubicBezTo>
                  <a:pt x="915953" y="757"/>
                  <a:pt x="918285" y="252"/>
                  <a:pt x="920615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3240370" y="2603347"/>
            <a:ext cx="1271396" cy="1651313"/>
          </a:xfrm>
          <a:custGeom>
            <a:avLst/>
            <a:gdLst>
              <a:gd name="connsiteX0" fmla="*/ 1148610 w 2330450"/>
              <a:gd name="connsiteY0" fmla="*/ 0 h 2270125"/>
              <a:gd name="connsiteX1" fmla="*/ 1183782 w 2330450"/>
              <a:gd name="connsiteY1" fmla="*/ 0 h 2270125"/>
              <a:gd name="connsiteX2" fmla="*/ 1192414 w 2330450"/>
              <a:gd name="connsiteY2" fmla="*/ 1577 h 2270125"/>
              <a:gd name="connsiteX3" fmla="*/ 1243878 w 2330450"/>
              <a:gd name="connsiteY3" fmla="*/ 7147 h 2270125"/>
              <a:gd name="connsiteX4" fmla="*/ 1436140 w 2330450"/>
              <a:gd name="connsiteY4" fmla="*/ 73149 h 2270125"/>
              <a:gd name="connsiteX5" fmla="*/ 1646528 w 2330450"/>
              <a:gd name="connsiteY5" fmla="*/ 229640 h 2270125"/>
              <a:gd name="connsiteX6" fmla="*/ 1834690 w 2330450"/>
              <a:gd name="connsiteY6" fmla="*/ 444041 h 2270125"/>
              <a:gd name="connsiteX7" fmla="*/ 2171634 w 2330450"/>
              <a:gd name="connsiteY7" fmla="*/ 1009050 h 2270125"/>
              <a:gd name="connsiteX8" fmla="*/ 2294199 w 2330450"/>
              <a:gd name="connsiteY8" fmla="*/ 1339374 h 2270125"/>
              <a:gd name="connsiteX9" fmla="*/ 2328832 w 2330450"/>
              <a:gd name="connsiteY9" fmla="*/ 1563969 h 2270125"/>
              <a:gd name="connsiteX10" fmla="*/ 2330450 w 2330450"/>
              <a:gd name="connsiteY10" fmla="*/ 1575425 h 2270125"/>
              <a:gd name="connsiteX11" fmla="*/ 2330450 w 2330450"/>
              <a:gd name="connsiteY11" fmla="*/ 1618410 h 2270125"/>
              <a:gd name="connsiteX12" fmla="*/ 2328724 w 2330450"/>
              <a:gd name="connsiteY12" fmla="*/ 1632809 h 2270125"/>
              <a:gd name="connsiteX13" fmla="*/ 2316532 w 2330450"/>
              <a:gd name="connsiteY13" fmla="*/ 1735490 h 2270125"/>
              <a:gd name="connsiteX14" fmla="*/ 2176921 w 2330450"/>
              <a:gd name="connsiteY14" fmla="*/ 1996344 h 2270125"/>
              <a:gd name="connsiteX15" fmla="*/ 1998361 w 2330450"/>
              <a:gd name="connsiteY15" fmla="*/ 2123092 h 2270125"/>
              <a:gd name="connsiteX16" fmla="*/ 1748377 w 2330450"/>
              <a:gd name="connsiteY16" fmla="*/ 2211375 h 2270125"/>
              <a:gd name="connsiteX17" fmla="*/ 1533889 w 2330450"/>
              <a:gd name="connsiteY17" fmla="*/ 2248895 h 2270125"/>
              <a:gd name="connsiteX18" fmla="*/ 1360616 w 2330450"/>
              <a:gd name="connsiteY18" fmla="*/ 2263819 h 2270125"/>
              <a:gd name="connsiteX19" fmla="*/ 1188638 w 2330450"/>
              <a:gd name="connsiteY19" fmla="*/ 2269074 h 2270125"/>
              <a:gd name="connsiteX20" fmla="*/ 1179898 w 2330450"/>
              <a:gd name="connsiteY20" fmla="*/ 2270125 h 2270125"/>
              <a:gd name="connsiteX21" fmla="*/ 1150552 w 2330450"/>
              <a:gd name="connsiteY21" fmla="*/ 2270125 h 2270125"/>
              <a:gd name="connsiteX22" fmla="*/ 1137929 w 2330450"/>
              <a:gd name="connsiteY22" fmla="*/ 2269074 h 2270125"/>
              <a:gd name="connsiteX23" fmla="*/ 919125 w 2330450"/>
              <a:gd name="connsiteY23" fmla="*/ 2260666 h 2270125"/>
              <a:gd name="connsiteX24" fmla="*/ 655547 w 2330450"/>
              <a:gd name="connsiteY24" fmla="*/ 2227035 h 2270125"/>
              <a:gd name="connsiteX25" fmla="*/ 413116 w 2330450"/>
              <a:gd name="connsiteY25" fmla="*/ 2158721 h 2270125"/>
              <a:gd name="connsiteX26" fmla="*/ 209741 w 2330450"/>
              <a:gd name="connsiteY26" fmla="*/ 2045320 h 2270125"/>
              <a:gd name="connsiteX27" fmla="*/ 26433 w 2330450"/>
              <a:gd name="connsiteY27" fmla="*/ 1778055 h 2270125"/>
              <a:gd name="connsiteX28" fmla="*/ 3669 w 2330450"/>
              <a:gd name="connsiteY28" fmla="*/ 1648363 h 2270125"/>
              <a:gd name="connsiteX29" fmla="*/ 0 w 2330450"/>
              <a:gd name="connsiteY29" fmla="*/ 1620407 h 2270125"/>
              <a:gd name="connsiteX30" fmla="*/ 0 w 2330450"/>
              <a:gd name="connsiteY30" fmla="*/ 1575425 h 2270125"/>
              <a:gd name="connsiteX31" fmla="*/ 2913 w 2330450"/>
              <a:gd name="connsiteY31" fmla="*/ 1557138 h 2270125"/>
              <a:gd name="connsiteX32" fmla="*/ 36359 w 2330450"/>
              <a:gd name="connsiteY32" fmla="*/ 1346941 h 2270125"/>
              <a:gd name="connsiteX33" fmla="*/ 132167 w 2330450"/>
              <a:gd name="connsiteY33" fmla="*/ 1073265 h 2270125"/>
              <a:gd name="connsiteX34" fmla="*/ 327558 w 2330450"/>
              <a:gd name="connsiteY34" fmla="*/ 699009 h 2270125"/>
              <a:gd name="connsiteX35" fmla="*/ 561466 w 2330450"/>
              <a:gd name="connsiteY35" fmla="*/ 364166 h 2270125"/>
              <a:gd name="connsiteX36" fmla="*/ 756317 w 2330450"/>
              <a:gd name="connsiteY36" fmla="*/ 168053 h 2270125"/>
              <a:gd name="connsiteX37" fmla="*/ 943725 w 2330450"/>
              <a:gd name="connsiteY37" fmla="*/ 50342 h 2270125"/>
              <a:gd name="connsiteX38" fmla="*/ 1118616 w 2330450"/>
              <a:gd name="connsiteY38" fmla="*/ 3364 h 2270125"/>
              <a:gd name="connsiteX39" fmla="*/ 1148610 w 2330450"/>
              <a:gd name="connsiteY39" fmla="*/ 0 h 227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30450" h="2270125">
                <a:moveTo>
                  <a:pt x="1148610" y="0"/>
                </a:moveTo>
                <a:cubicBezTo>
                  <a:pt x="1160370" y="0"/>
                  <a:pt x="1172022" y="0"/>
                  <a:pt x="1183782" y="0"/>
                </a:cubicBezTo>
                <a:cubicBezTo>
                  <a:pt x="1186696" y="526"/>
                  <a:pt x="1189501" y="1366"/>
                  <a:pt x="1192414" y="1577"/>
                </a:cubicBezTo>
                <a:cubicBezTo>
                  <a:pt x="1209568" y="3468"/>
                  <a:pt x="1226831" y="4520"/>
                  <a:pt x="1243878" y="7147"/>
                </a:cubicBezTo>
                <a:cubicBezTo>
                  <a:pt x="1311957" y="17341"/>
                  <a:pt x="1375613" y="40673"/>
                  <a:pt x="1436140" y="73149"/>
                </a:cubicBezTo>
                <a:cubicBezTo>
                  <a:pt x="1513930" y="114873"/>
                  <a:pt x="1582764" y="168893"/>
                  <a:pt x="1646528" y="229640"/>
                </a:cubicBezTo>
                <a:cubicBezTo>
                  <a:pt x="1715686" y="295432"/>
                  <a:pt x="1777724" y="367634"/>
                  <a:pt x="1834690" y="444041"/>
                </a:cubicBezTo>
                <a:cubicBezTo>
                  <a:pt x="1966533" y="620711"/>
                  <a:pt x="2077337" y="809993"/>
                  <a:pt x="2171634" y="1009050"/>
                </a:cubicBezTo>
                <a:cubicBezTo>
                  <a:pt x="2222127" y="1115619"/>
                  <a:pt x="2264744" y="1225132"/>
                  <a:pt x="2294199" y="1339374"/>
                </a:cubicBezTo>
                <a:cubicBezTo>
                  <a:pt x="2313295" y="1413048"/>
                  <a:pt x="2327537" y="1487563"/>
                  <a:pt x="2328832" y="1563969"/>
                </a:cubicBezTo>
                <a:cubicBezTo>
                  <a:pt x="2328940" y="1567858"/>
                  <a:pt x="2329911" y="1571641"/>
                  <a:pt x="2330450" y="1575425"/>
                </a:cubicBezTo>
                <a:cubicBezTo>
                  <a:pt x="2330450" y="1589718"/>
                  <a:pt x="2330450" y="1604117"/>
                  <a:pt x="2330450" y="1618410"/>
                </a:cubicBezTo>
                <a:cubicBezTo>
                  <a:pt x="2329803" y="1623245"/>
                  <a:pt x="2328724" y="1627974"/>
                  <a:pt x="2328724" y="1632809"/>
                </a:cubicBezTo>
                <a:cubicBezTo>
                  <a:pt x="2328616" y="1667491"/>
                  <a:pt x="2323761" y="1701648"/>
                  <a:pt x="2316532" y="1735490"/>
                </a:cubicBezTo>
                <a:cubicBezTo>
                  <a:pt x="2295278" y="1835964"/>
                  <a:pt x="2249208" y="1923195"/>
                  <a:pt x="2176921" y="1996344"/>
                </a:cubicBezTo>
                <a:cubicBezTo>
                  <a:pt x="2124809" y="2048998"/>
                  <a:pt x="2064283" y="2089881"/>
                  <a:pt x="1998361" y="2123092"/>
                </a:cubicBezTo>
                <a:cubicBezTo>
                  <a:pt x="1918737" y="2163135"/>
                  <a:pt x="1834798" y="2190671"/>
                  <a:pt x="1748377" y="2211375"/>
                </a:cubicBezTo>
                <a:cubicBezTo>
                  <a:pt x="1677601" y="2228191"/>
                  <a:pt x="1606069" y="2240172"/>
                  <a:pt x="1533889" y="2248895"/>
                </a:cubicBezTo>
                <a:cubicBezTo>
                  <a:pt x="1476276" y="2255937"/>
                  <a:pt x="1418446" y="2261297"/>
                  <a:pt x="1360616" y="2263819"/>
                </a:cubicBezTo>
                <a:cubicBezTo>
                  <a:pt x="1303218" y="2266447"/>
                  <a:pt x="1245928" y="2267393"/>
                  <a:pt x="1188638" y="2269074"/>
                </a:cubicBezTo>
                <a:cubicBezTo>
                  <a:pt x="1185725" y="2269179"/>
                  <a:pt x="1182811" y="2269810"/>
                  <a:pt x="1179898" y="2270125"/>
                </a:cubicBezTo>
                <a:cubicBezTo>
                  <a:pt x="1170080" y="2270125"/>
                  <a:pt x="1160370" y="2270125"/>
                  <a:pt x="1150552" y="2270125"/>
                </a:cubicBezTo>
                <a:cubicBezTo>
                  <a:pt x="1146344" y="2269810"/>
                  <a:pt x="1142136" y="2269179"/>
                  <a:pt x="1137929" y="2269074"/>
                </a:cubicBezTo>
                <a:cubicBezTo>
                  <a:pt x="1064994" y="2268338"/>
                  <a:pt x="991952" y="2265921"/>
                  <a:pt x="919125" y="2260666"/>
                </a:cubicBezTo>
                <a:cubicBezTo>
                  <a:pt x="830655" y="2254150"/>
                  <a:pt x="742615" y="2243745"/>
                  <a:pt x="655547" y="2227035"/>
                </a:cubicBezTo>
                <a:cubicBezTo>
                  <a:pt x="572795" y="2211060"/>
                  <a:pt x="491660" y="2189620"/>
                  <a:pt x="413116" y="2158721"/>
                </a:cubicBezTo>
                <a:cubicBezTo>
                  <a:pt x="340289" y="2130029"/>
                  <a:pt x="271562" y="2093980"/>
                  <a:pt x="209741" y="2045320"/>
                </a:cubicBezTo>
                <a:cubicBezTo>
                  <a:pt x="120946" y="1975324"/>
                  <a:pt x="58369" y="1887252"/>
                  <a:pt x="26433" y="1778055"/>
                </a:cubicBezTo>
                <a:cubicBezTo>
                  <a:pt x="14026" y="1735700"/>
                  <a:pt x="6689" y="1692399"/>
                  <a:pt x="3669" y="1648363"/>
                </a:cubicBezTo>
                <a:cubicBezTo>
                  <a:pt x="3021" y="1639009"/>
                  <a:pt x="1295" y="1629761"/>
                  <a:pt x="0" y="1620407"/>
                </a:cubicBezTo>
                <a:cubicBezTo>
                  <a:pt x="0" y="1605378"/>
                  <a:pt x="0" y="1590349"/>
                  <a:pt x="0" y="1575425"/>
                </a:cubicBezTo>
                <a:cubicBezTo>
                  <a:pt x="971" y="1569329"/>
                  <a:pt x="2590" y="1563339"/>
                  <a:pt x="2913" y="1557138"/>
                </a:cubicBezTo>
                <a:cubicBezTo>
                  <a:pt x="6689" y="1485986"/>
                  <a:pt x="18773" y="1415991"/>
                  <a:pt x="36359" y="1346941"/>
                </a:cubicBezTo>
                <a:cubicBezTo>
                  <a:pt x="60311" y="1252983"/>
                  <a:pt x="93434" y="1162073"/>
                  <a:pt x="132167" y="1073265"/>
                </a:cubicBezTo>
                <a:cubicBezTo>
                  <a:pt x="188378" y="943889"/>
                  <a:pt x="254947" y="819873"/>
                  <a:pt x="327558" y="699009"/>
                </a:cubicBezTo>
                <a:cubicBezTo>
                  <a:pt x="397903" y="582035"/>
                  <a:pt x="474074" y="469159"/>
                  <a:pt x="561466" y="364166"/>
                </a:cubicBezTo>
                <a:cubicBezTo>
                  <a:pt x="620698" y="293120"/>
                  <a:pt x="684462" y="226487"/>
                  <a:pt x="756317" y="168053"/>
                </a:cubicBezTo>
                <a:cubicBezTo>
                  <a:pt x="813931" y="121073"/>
                  <a:pt x="875645" y="80506"/>
                  <a:pt x="943725" y="50342"/>
                </a:cubicBezTo>
                <a:cubicBezTo>
                  <a:pt x="999612" y="25644"/>
                  <a:pt x="1057658" y="9144"/>
                  <a:pt x="1118616" y="3364"/>
                </a:cubicBezTo>
                <a:cubicBezTo>
                  <a:pt x="1128650" y="2418"/>
                  <a:pt x="1138576" y="1156"/>
                  <a:pt x="114861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1841837" y="2603347"/>
            <a:ext cx="1271395" cy="1651313"/>
          </a:xfrm>
          <a:custGeom>
            <a:avLst/>
            <a:gdLst>
              <a:gd name="connsiteX0" fmla="*/ 920616 w 1864712"/>
              <a:gd name="connsiteY0" fmla="*/ 0 h 1816444"/>
              <a:gd name="connsiteX1" fmla="*/ 944097 w 1864712"/>
              <a:gd name="connsiteY1" fmla="*/ 0 h 1816444"/>
              <a:gd name="connsiteX2" fmla="*/ 954197 w 1864712"/>
              <a:gd name="connsiteY2" fmla="*/ 841 h 1816444"/>
              <a:gd name="connsiteX3" fmla="*/ 1129273 w 1864712"/>
              <a:gd name="connsiteY3" fmla="*/ 7569 h 1816444"/>
              <a:gd name="connsiteX4" fmla="*/ 1340176 w 1864712"/>
              <a:gd name="connsiteY4" fmla="*/ 34479 h 1816444"/>
              <a:gd name="connsiteX5" fmla="*/ 1534157 w 1864712"/>
              <a:gd name="connsiteY5" fmla="*/ 89140 h 1816444"/>
              <a:gd name="connsiteX6" fmla="*/ 1696888 w 1864712"/>
              <a:gd name="connsiteY6" fmla="*/ 179878 h 1816444"/>
              <a:gd name="connsiteX7" fmla="*/ 1843562 w 1864712"/>
              <a:gd name="connsiteY7" fmla="*/ 393731 h 1816444"/>
              <a:gd name="connsiteX8" fmla="*/ 1861776 w 1864712"/>
              <a:gd name="connsiteY8" fmla="*/ 497504 h 1816444"/>
              <a:gd name="connsiteX9" fmla="*/ 1864712 w 1864712"/>
              <a:gd name="connsiteY9" fmla="*/ 519873 h 1816444"/>
              <a:gd name="connsiteX10" fmla="*/ 1864712 w 1864712"/>
              <a:gd name="connsiteY10" fmla="*/ 555865 h 1816444"/>
              <a:gd name="connsiteX11" fmla="*/ 1862381 w 1864712"/>
              <a:gd name="connsiteY11" fmla="*/ 570498 h 1816444"/>
              <a:gd name="connsiteX12" fmla="*/ 1835619 w 1864712"/>
              <a:gd name="connsiteY12" fmla="*/ 738687 h 1816444"/>
              <a:gd name="connsiteX13" fmla="*/ 1758959 w 1864712"/>
              <a:gd name="connsiteY13" fmla="*/ 957670 h 1816444"/>
              <a:gd name="connsiteX14" fmla="*/ 1602616 w 1864712"/>
              <a:gd name="connsiteY14" fmla="*/ 1257131 h 1816444"/>
              <a:gd name="connsiteX15" fmla="*/ 1415455 w 1864712"/>
              <a:gd name="connsiteY15" fmla="*/ 1525056 h 1816444"/>
              <a:gd name="connsiteX16" fmla="*/ 1259544 w 1864712"/>
              <a:gd name="connsiteY16" fmla="*/ 1681976 h 1816444"/>
              <a:gd name="connsiteX17" fmla="*/ 1109590 w 1864712"/>
              <a:gd name="connsiteY17" fmla="*/ 1776163 h 1816444"/>
              <a:gd name="connsiteX18" fmla="*/ 969650 w 1864712"/>
              <a:gd name="connsiteY18" fmla="*/ 1813753 h 1816444"/>
              <a:gd name="connsiteX19" fmla="*/ 945651 w 1864712"/>
              <a:gd name="connsiteY19" fmla="*/ 1816444 h 1816444"/>
              <a:gd name="connsiteX20" fmla="*/ 917508 w 1864712"/>
              <a:gd name="connsiteY20" fmla="*/ 1816444 h 1816444"/>
              <a:gd name="connsiteX21" fmla="*/ 910601 w 1864712"/>
              <a:gd name="connsiteY21" fmla="*/ 1815182 h 1816444"/>
              <a:gd name="connsiteX22" fmla="*/ 869422 w 1864712"/>
              <a:gd name="connsiteY22" fmla="*/ 1810726 h 1816444"/>
              <a:gd name="connsiteX23" fmla="*/ 715583 w 1864712"/>
              <a:gd name="connsiteY23" fmla="*/ 1757914 h 1816444"/>
              <a:gd name="connsiteX24" fmla="*/ 547241 w 1864712"/>
              <a:gd name="connsiteY24" fmla="*/ 1632697 h 1816444"/>
              <a:gd name="connsiteX25" fmla="*/ 396683 w 1864712"/>
              <a:gd name="connsiteY25" fmla="*/ 1461144 h 1816444"/>
              <a:gd name="connsiteX26" fmla="*/ 127077 w 1864712"/>
              <a:gd name="connsiteY26" fmla="*/ 1009051 h 1816444"/>
              <a:gd name="connsiteX27" fmla="*/ 29006 w 1864712"/>
              <a:gd name="connsiteY27" fmla="*/ 744742 h 1816444"/>
              <a:gd name="connsiteX28" fmla="*/ 1295 w 1864712"/>
              <a:gd name="connsiteY28" fmla="*/ 565032 h 1816444"/>
              <a:gd name="connsiteX29" fmla="*/ 0 w 1864712"/>
              <a:gd name="connsiteY29" fmla="*/ 555865 h 1816444"/>
              <a:gd name="connsiteX30" fmla="*/ 0 w 1864712"/>
              <a:gd name="connsiteY30" fmla="*/ 521471 h 1816444"/>
              <a:gd name="connsiteX31" fmla="*/ 1381 w 1864712"/>
              <a:gd name="connsiteY31" fmla="*/ 509950 h 1816444"/>
              <a:gd name="connsiteX32" fmla="*/ 11137 w 1864712"/>
              <a:gd name="connsiteY32" fmla="*/ 427789 h 1816444"/>
              <a:gd name="connsiteX33" fmla="*/ 122847 w 1864712"/>
              <a:gd name="connsiteY33" fmla="*/ 219066 h 1816444"/>
              <a:gd name="connsiteX34" fmla="*/ 265722 w 1864712"/>
              <a:gd name="connsiteY34" fmla="*/ 117649 h 1816444"/>
              <a:gd name="connsiteX35" fmla="*/ 465747 w 1864712"/>
              <a:gd name="connsiteY35" fmla="*/ 47009 h 1816444"/>
              <a:gd name="connsiteX36" fmla="*/ 637369 w 1864712"/>
              <a:gd name="connsiteY36" fmla="*/ 16987 h 1816444"/>
              <a:gd name="connsiteX37" fmla="*/ 776014 w 1864712"/>
              <a:gd name="connsiteY37" fmla="*/ 5046 h 1816444"/>
              <a:gd name="connsiteX38" fmla="*/ 913622 w 1864712"/>
              <a:gd name="connsiteY38" fmla="*/ 841 h 1816444"/>
              <a:gd name="connsiteX39" fmla="*/ 920616 w 1864712"/>
              <a:gd name="connsiteY39" fmla="*/ 0 h 181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64712" h="1816444">
                <a:moveTo>
                  <a:pt x="920616" y="0"/>
                </a:moveTo>
                <a:cubicBezTo>
                  <a:pt x="928471" y="0"/>
                  <a:pt x="936241" y="0"/>
                  <a:pt x="944097" y="0"/>
                </a:cubicBezTo>
                <a:cubicBezTo>
                  <a:pt x="947464" y="252"/>
                  <a:pt x="950831" y="757"/>
                  <a:pt x="954197" y="841"/>
                </a:cubicBezTo>
                <a:cubicBezTo>
                  <a:pt x="1012556" y="1430"/>
                  <a:pt x="1071001" y="3364"/>
                  <a:pt x="1129273" y="7569"/>
                </a:cubicBezTo>
                <a:cubicBezTo>
                  <a:pt x="1200063" y="12783"/>
                  <a:pt x="1270508" y="21108"/>
                  <a:pt x="1340176" y="34479"/>
                </a:cubicBezTo>
                <a:cubicBezTo>
                  <a:pt x="1406390" y="47261"/>
                  <a:pt x="1471310" y="64416"/>
                  <a:pt x="1534157" y="89140"/>
                </a:cubicBezTo>
                <a:cubicBezTo>
                  <a:pt x="1592430" y="112098"/>
                  <a:pt x="1647422" y="140943"/>
                  <a:pt x="1696888" y="179878"/>
                </a:cubicBezTo>
                <a:cubicBezTo>
                  <a:pt x="1767937" y="235886"/>
                  <a:pt x="1818008" y="306357"/>
                  <a:pt x="1843562" y="393731"/>
                </a:cubicBezTo>
                <a:cubicBezTo>
                  <a:pt x="1853489" y="427621"/>
                  <a:pt x="1859360" y="462269"/>
                  <a:pt x="1861776" y="497504"/>
                </a:cubicBezTo>
                <a:cubicBezTo>
                  <a:pt x="1862295" y="504989"/>
                  <a:pt x="1863676" y="512388"/>
                  <a:pt x="1864712" y="519873"/>
                </a:cubicBezTo>
                <a:cubicBezTo>
                  <a:pt x="1864712" y="531899"/>
                  <a:pt x="1864712" y="543924"/>
                  <a:pt x="1864712" y="555865"/>
                </a:cubicBezTo>
                <a:cubicBezTo>
                  <a:pt x="1863935" y="560743"/>
                  <a:pt x="1862640" y="565536"/>
                  <a:pt x="1862381" y="570498"/>
                </a:cubicBezTo>
                <a:cubicBezTo>
                  <a:pt x="1859360" y="627430"/>
                  <a:pt x="1849691" y="683437"/>
                  <a:pt x="1835619" y="738687"/>
                </a:cubicBezTo>
                <a:cubicBezTo>
                  <a:pt x="1816454" y="813868"/>
                  <a:pt x="1789951" y="886610"/>
                  <a:pt x="1758959" y="957670"/>
                </a:cubicBezTo>
                <a:cubicBezTo>
                  <a:pt x="1713981" y="1061190"/>
                  <a:pt x="1660716" y="1160422"/>
                  <a:pt x="1602616" y="1257131"/>
                </a:cubicBezTo>
                <a:cubicBezTo>
                  <a:pt x="1546330" y="1350728"/>
                  <a:pt x="1485381" y="1441046"/>
                  <a:pt x="1415455" y="1525056"/>
                </a:cubicBezTo>
                <a:cubicBezTo>
                  <a:pt x="1368060" y="1581904"/>
                  <a:pt x="1317039" y="1635220"/>
                  <a:pt x="1259544" y="1681976"/>
                </a:cubicBezTo>
                <a:cubicBezTo>
                  <a:pt x="1213444" y="1719567"/>
                  <a:pt x="1164064" y="1752027"/>
                  <a:pt x="1109590" y="1776163"/>
                </a:cubicBezTo>
                <a:cubicBezTo>
                  <a:pt x="1064872" y="1795925"/>
                  <a:pt x="1018426" y="1809128"/>
                  <a:pt x="969650" y="1813753"/>
                </a:cubicBezTo>
                <a:cubicBezTo>
                  <a:pt x="961622" y="1814509"/>
                  <a:pt x="953679" y="1815519"/>
                  <a:pt x="945651" y="1816444"/>
                </a:cubicBezTo>
                <a:cubicBezTo>
                  <a:pt x="936241" y="1816444"/>
                  <a:pt x="926918" y="1816444"/>
                  <a:pt x="917508" y="1816444"/>
                </a:cubicBezTo>
                <a:cubicBezTo>
                  <a:pt x="915176" y="1816023"/>
                  <a:pt x="912932" y="1815351"/>
                  <a:pt x="910601" y="1815182"/>
                </a:cubicBezTo>
                <a:cubicBezTo>
                  <a:pt x="896875" y="1813669"/>
                  <a:pt x="883062" y="1812828"/>
                  <a:pt x="869422" y="1810726"/>
                </a:cubicBezTo>
                <a:cubicBezTo>
                  <a:pt x="814948" y="1802569"/>
                  <a:pt x="764014" y="1783900"/>
                  <a:pt x="715583" y="1757914"/>
                </a:cubicBezTo>
                <a:cubicBezTo>
                  <a:pt x="653340" y="1724528"/>
                  <a:pt x="598262" y="1681304"/>
                  <a:pt x="547241" y="1632697"/>
                </a:cubicBezTo>
                <a:cubicBezTo>
                  <a:pt x="491904" y="1580054"/>
                  <a:pt x="442264" y="1522281"/>
                  <a:pt x="396683" y="1461144"/>
                </a:cubicBezTo>
                <a:cubicBezTo>
                  <a:pt x="291189" y="1319781"/>
                  <a:pt x="202529" y="1168327"/>
                  <a:pt x="127077" y="1009051"/>
                </a:cubicBezTo>
                <a:cubicBezTo>
                  <a:pt x="86675" y="923780"/>
                  <a:pt x="52575" y="836153"/>
                  <a:pt x="29006" y="744742"/>
                </a:cubicBezTo>
                <a:cubicBezTo>
                  <a:pt x="13727" y="685792"/>
                  <a:pt x="2331" y="626168"/>
                  <a:pt x="1295" y="565032"/>
                </a:cubicBezTo>
                <a:cubicBezTo>
                  <a:pt x="1208" y="561920"/>
                  <a:pt x="431" y="558893"/>
                  <a:pt x="0" y="555865"/>
                </a:cubicBezTo>
                <a:cubicBezTo>
                  <a:pt x="0" y="544429"/>
                  <a:pt x="0" y="532908"/>
                  <a:pt x="0" y="521471"/>
                </a:cubicBezTo>
                <a:cubicBezTo>
                  <a:pt x="518" y="517602"/>
                  <a:pt x="1381" y="513818"/>
                  <a:pt x="1381" y="509950"/>
                </a:cubicBezTo>
                <a:cubicBezTo>
                  <a:pt x="1468" y="482199"/>
                  <a:pt x="5352" y="454868"/>
                  <a:pt x="11137" y="427789"/>
                </a:cubicBezTo>
                <a:cubicBezTo>
                  <a:pt x="28143" y="347395"/>
                  <a:pt x="65006" y="277597"/>
                  <a:pt x="122847" y="219066"/>
                </a:cubicBezTo>
                <a:cubicBezTo>
                  <a:pt x="164544" y="176935"/>
                  <a:pt x="212974" y="144223"/>
                  <a:pt x="265722" y="117649"/>
                </a:cubicBezTo>
                <a:cubicBezTo>
                  <a:pt x="329433" y="85608"/>
                  <a:pt x="396597" y="63575"/>
                  <a:pt x="465747" y="47009"/>
                </a:cubicBezTo>
                <a:cubicBezTo>
                  <a:pt x="522378" y="33554"/>
                  <a:pt x="579614" y="23967"/>
                  <a:pt x="637369" y="16987"/>
                </a:cubicBezTo>
                <a:cubicBezTo>
                  <a:pt x="683468" y="11353"/>
                  <a:pt x="729741" y="7064"/>
                  <a:pt x="776014" y="5046"/>
                </a:cubicBezTo>
                <a:cubicBezTo>
                  <a:pt x="821941" y="2943"/>
                  <a:pt x="867782" y="2186"/>
                  <a:pt x="913622" y="841"/>
                </a:cubicBezTo>
                <a:cubicBezTo>
                  <a:pt x="915953" y="757"/>
                  <a:pt x="918285" y="252"/>
                  <a:pt x="920616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6037438" y="2603347"/>
            <a:ext cx="1271396" cy="1651313"/>
          </a:xfrm>
          <a:custGeom>
            <a:avLst/>
            <a:gdLst>
              <a:gd name="connsiteX0" fmla="*/ 1148610 w 2330450"/>
              <a:gd name="connsiteY0" fmla="*/ 0 h 2270125"/>
              <a:gd name="connsiteX1" fmla="*/ 1183782 w 2330450"/>
              <a:gd name="connsiteY1" fmla="*/ 0 h 2270125"/>
              <a:gd name="connsiteX2" fmla="*/ 1192414 w 2330450"/>
              <a:gd name="connsiteY2" fmla="*/ 1577 h 2270125"/>
              <a:gd name="connsiteX3" fmla="*/ 1243878 w 2330450"/>
              <a:gd name="connsiteY3" fmla="*/ 7147 h 2270125"/>
              <a:gd name="connsiteX4" fmla="*/ 1436140 w 2330450"/>
              <a:gd name="connsiteY4" fmla="*/ 73149 h 2270125"/>
              <a:gd name="connsiteX5" fmla="*/ 1646528 w 2330450"/>
              <a:gd name="connsiteY5" fmla="*/ 229640 h 2270125"/>
              <a:gd name="connsiteX6" fmla="*/ 1834690 w 2330450"/>
              <a:gd name="connsiteY6" fmla="*/ 444041 h 2270125"/>
              <a:gd name="connsiteX7" fmla="*/ 2171634 w 2330450"/>
              <a:gd name="connsiteY7" fmla="*/ 1009050 h 2270125"/>
              <a:gd name="connsiteX8" fmla="*/ 2294199 w 2330450"/>
              <a:gd name="connsiteY8" fmla="*/ 1339374 h 2270125"/>
              <a:gd name="connsiteX9" fmla="*/ 2328832 w 2330450"/>
              <a:gd name="connsiteY9" fmla="*/ 1563969 h 2270125"/>
              <a:gd name="connsiteX10" fmla="*/ 2330450 w 2330450"/>
              <a:gd name="connsiteY10" fmla="*/ 1575425 h 2270125"/>
              <a:gd name="connsiteX11" fmla="*/ 2330450 w 2330450"/>
              <a:gd name="connsiteY11" fmla="*/ 1618410 h 2270125"/>
              <a:gd name="connsiteX12" fmla="*/ 2328724 w 2330450"/>
              <a:gd name="connsiteY12" fmla="*/ 1632809 h 2270125"/>
              <a:gd name="connsiteX13" fmla="*/ 2316532 w 2330450"/>
              <a:gd name="connsiteY13" fmla="*/ 1735490 h 2270125"/>
              <a:gd name="connsiteX14" fmla="*/ 2176921 w 2330450"/>
              <a:gd name="connsiteY14" fmla="*/ 1996344 h 2270125"/>
              <a:gd name="connsiteX15" fmla="*/ 1998361 w 2330450"/>
              <a:gd name="connsiteY15" fmla="*/ 2123092 h 2270125"/>
              <a:gd name="connsiteX16" fmla="*/ 1748377 w 2330450"/>
              <a:gd name="connsiteY16" fmla="*/ 2211375 h 2270125"/>
              <a:gd name="connsiteX17" fmla="*/ 1533889 w 2330450"/>
              <a:gd name="connsiteY17" fmla="*/ 2248895 h 2270125"/>
              <a:gd name="connsiteX18" fmla="*/ 1360616 w 2330450"/>
              <a:gd name="connsiteY18" fmla="*/ 2263819 h 2270125"/>
              <a:gd name="connsiteX19" fmla="*/ 1188638 w 2330450"/>
              <a:gd name="connsiteY19" fmla="*/ 2269074 h 2270125"/>
              <a:gd name="connsiteX20" fmla="*/ 1179898 w 2330450"/>
              <a:gd name="connsiteY20" fmla="*/ 2270125 h 2270125"/>
              <a:gd name="connsiteX21" fmla="*/ 1150552 w 2330450"/>
              <a:gd name="connsiteY21" fmla="*/ 2270125 h 2270125"/>
              <a:gd name="connsiteX22" fmla="*/ 1137929 w 2330450"/>
              <a:gd name="connsiteY22" fmla="*/ 2269074 h 2270125"/>
              <a:gd name="connsiteX23" fmla="*/ 919125 w 2330450"/>
              <a:gd name="connsiteY23" fmla="*/ 2260666 h 2270125"/>
              <a:gd name="connsiteX24" fmla="*/ 655547 w 2330450"/>
              <a:gd name="connsiteY24" fmla="*/ 2227035 h 2270125"/>
              <a:gd name="connsiteX25" fmla="*/ 413116 w 2330450"/>
              <a:gd name="connsiteY25" fmla="*/ 2158721 h 2270125"/>
              <a:gd name="connsiteX26" fmla="*/ 209741 w 2330450"/>
              <a:gd name="connsiteY26" fmla="*/ 2045320 h 2270125"/>
              <a:gd name="connsiteX27" fmla="*/ 26433 w 2330450"/>
              <a:gd name="connsiteY27" fmla="*/ 1778055 h 2270125"/>
              <a:gd name="connsiteX28" fmla="*/ 3669 w 2330450"/>
              <a:gd name="connsiteY28" fmla="*/ 1648363 h 2270125"/>
              <a:gd name="connsiteX29" fmla="*/ 0 w 2330450"/>
              <a:gd name="connsiteY29" fmla="*/ 1620407 h 2270125"/>
              <a:gd name="connsiteX30" fmla="*/ 0 w 2330450"/>
              <a:gd name="connsiteY30" fmla="*/ 1575425 h 2270125"/>
              <a:gd name="connsiteX31" fmla="*/ 2913 w 2330450"/>
              <a:gd name="connsiteY31" fmla="*/ 1557138 h 2270125"/>
              <a:gd name="connsiteX32" fmla="*/ 36359 w 2330450"/>
              <a:gd name="connsiteY32" fmla="*/ 1346941 h 2270125"/>
              <a:gd name="connsiteX33" fmla="*/ 132167 w 2330450"/>
              <a:gd name="connsiteY33" fmla="*/ 1073265 h 2270125"/>
              <a:gd name="connsiteX34" fmla="*/ 327558 w 2330450"/>
              <a:gd name="connsiteY34" fmla="*/ 699009 h 2270125"/>
              <a:gd name="connsiteX35" fmla="*/ 561466 w 2330450"/>
              <a:gd name="connsiteY35" fmla="*/ 364166 h 2270125"/>
              <a:gd name="connsiteX36" fmla="*/ 756317 w 2330450"/>
              <a:gd name="connsiteY36" fmla="*/ 168053 h 2270125"/>
              <a:gd name="connsiteX37" fmla="*/ 943725 w 2330450"/>
              <a:gd name="connsiteY37" fmla="*/ 50342 h 2270125"/>
              <a:gd name="connsiteX38" fmla="*/ 1118616 w 2330450"/>
              <a:gd name="connsiteY38" fmla="*/ 3364 h 2270125"/>
              <a:gd name="connsiteX39" fmla="*/ 1148610 w 2330450"/>
              <a:gd name="connsiteY39" fmla="*/ 0 h 227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30450" h="2270125">
                <a:moveTo>
                  <a:pt x="1148610" y="0"/>
                </a:moveTo>
                <a:cubicBezTo>
                  <a:pt x="1160370" y="0"/>
                  <a:pt x="1172022" y="0"/>
                  <a:pt x="1183782" y="0"/>
                </a:cubicBezTo>
                <a:cubicBezTo>
                  <a:pt x="1186696" y="526"/>
                  <a:pt x="1189501" y="1366"/>
                  <a:pt x="1192414" y="1577"/>
                </a:cubicBezTo>
                <a:cubicBezTo>
                  <a:pt x="1209568" y="3468"/>
                  <a:pt x="1226831" y="4520"/>
                  <a:pt x="1243878" y="7147"/>
                </a:cubicBezTo>
                <a:cubicBezTo>
                  <a:pt x="1311957" y="17341"/>
                  <a:pt x="1375613" y="40673"/>
                  <a:pt x="1436140" y="73149"/>
                </a:cubicBezTo>
                <a:cubicBezTo>
                  <a:pt x="1513930" y="114873"/>
                  <a:pt x="1582764" y="168893"/>
                  <a:pt x="1646528" y="229640"/>
                </a:cubicBezTo>
                <a:cubicBezTo>
                  <a:pt x="1715686" y="295432"/>
                  <a:pt x="1777724" y="367634"/>
                  <a:pt x="1834690" y="444041"/>
                </a:cubicBezTo>
                <a:cubicBezTo>
                  <a:pt x="1966533" y="620711"/>
                  <a:pt x="2077337" y="809993"/>
                  <a:pt x="2171634" y="1009050"/>
                </a:cubicBezTo>
                <a:cubicBezTo>
                  <a:pt x="2222127" y="1115619"/>
                  <a:pt x="2264744" y="1225132"/>
                  <a:pt x="2294199" y="1339374"/>
                </a:cubicBezTo>
                <a:cubicBezTo>
                  <a:pt x="2313295" y="1413048"/>
                  <a:pt x="2327537" y="1487563"/>
                  <a:pt x="2328832" y="1563969"/>
                </a:cubicBezTo>
                <a:cubicBezTo>
                  <a:pt x="2328940" y="1567858"/>
                  <a:pt x="2329911" y="1571641"/>
                  <a:pt x="2330450" y="1575425"/>
                </a:cubicBezTo>
                <a:cubicBezTo>
                  <a:pt x="2330450" y="1589718"/>
                  <a:pt x="2330450" y="1604117"/>
                  <a:pt x="2330450" y="1618410"/>
                </a:cubicBezTo>
                <a:cubicBezTo>
                  <a:pt x="2329803" y="1623245"/>
                  <a:pt x="2328724" y="1627974"/>
                  <a:pt x="2328724" y="1632809"/>
                </a:cubicBezTo>
                <a:cubicBezTo>
                  <a:pt x="2328616" y="1667491"/>
                  <a:pt x="2323761" y="1701648"/>
                  <a:pt x="2316532" y="1735490"/>
                </a:cubicBezTo>
                <a:cubicBezTo>
                  <a:pt x="2295278" y="1835964"/>
                  <a:pt x="2249208" y="1923195"/>
                  <a:pt x="2176921" y="1996344"/>
                </a:cubicBezTo>
                <a:cubicBezTo>
                  <a:pt x="2124809" y="2048998"/>
                  <a:pt x="2064283" y="2089881"/>
                  <a:pt x="1998361" y="2123092"/>
                </a:cubicBezTo>
                <a:cubicBezTo>
                  <a:pt x="1918737" y="2163135"/>
                  <a:pt x="1834798" y="2190671"/>
                  <a:pt x="1748377" y="2211375"/>
                </a:cubicBezTo>
                <a:cubicBezTo>
                  <a:pt x="1677601" y="2228191"/>
                  <a:pt x="1606069" y="2240172"/>
                  <a:pt x="1533889" y="2248895"/>
                </a:cubicBezTo>
                <a:cubicBezTo>
                  <a:pt x="1476276" y="2255937"/>
                  <a:pt x="1418446" y="2261297"/>
                  <a:pt x="1360616" y="2263819"/>
                </a:cubicBezTo>
                <a:cubicBezTo>
                  <a:pt x="1303218" y="2266447"/>
                  <a:pt x="1245928" y="2267393"/>
                  <a:pt x="1188638" y="2269074"/>
                </a:cubicBezTo>
                <a:cubicBezTo>
                  <a:pt x="1185725" y="2269179"/>
                  <a:pt x="1182811" y="2269810"/>
                  <a:pt x="1179898" y="2270125"/>
                </a:cubicBezTo>
                <a:cubicBezTo>
                  <a:pt x="1170080" y="2270125"/>
                  <a:pt x="1160370" y="2270125"/>
                  <a:pt x="1150552" y="2270125"/>
                </a:cubicBezTo>
                <a:cubicBezTo>
                  <a:pt x="1146344" y="2269810"/>
                  <a:pt x="1142136" y="2269179"/>
                  <a:pt x="1137929" y="2269074"/>
                </a:cubicBezTo>
                <a:cubicBezTo>
                  <a:pt x="1064994" y="2268338"/>
                  <a:pt x="991952" y="2265921"/>
                  <a:pt x="919125" y="2260666"/>
                </a:cubicBezTo>
                <a:cubicBezTo>
                  <a:pt x="830655" y="2254150"/>
                  <a:pt x="742615" y="2243745"/>
                  <a:pt x="655547" y="2227035"/>
                </a:cubicBezTo>
                <a:cubicBezTo>
                  <a:pt x="572795" y="2211060"/>
                  <a:pt x="491660" y="2189620"/>
                  <a:pt x="413116" y="2158721"/>
                </a:cubicBezTo>
                <a:cubicBezTo>
                  <a:pt x="340289" y="2130029"/>
                  <a:pt x="271562" y="2093980"/>
                  <a:pt x="209741" y="2045320"/>
                </a:cubicBezTo>
                <a:cubicBezTo>
                  <a:pt x="120946" y="1975324"/>
                  <a:pt x="58369" y="1887252"/>
                  <a:pt x="26433" y="1778055"/>
                </a:cubicBezTo>
                <a:cubicBezTo>
                  <a:pt x="14026" y="1735700"/>
                  <a:pt x="6689" y="1692399"/>
                  <a:pt x="3669" y="1648363"/>
                </a:cubicBezTo>
                <a:cubicBezTo>
                  <a:pt x="3021" y="1639009"/>
                  <a:pt x="1295" y="1629761"/>
                  <a:pt x="0" y="1620407"/>
                </a:cubicBezTo>
                <a:cubicBezTo>
                  <a:pt x="0" y="1605378"/>
                  <a:pt x="0" y="1590349"/>
                  <a:pt x="0" y="1575425"/>
                </a:cubicBezTo>
                <a:cubicBezTo>
                  <a:pt x="971" y="1569329"/>
                  <a:pt x="2590" y="1563339"/>
                  <a:pt x="2913" y="1557138"/>
                </a:cubicBezTo>
                <a:cubicBezTo>
                  <a:pt x="6689" y="1485986"/>
                  <a:pt x="18773" y="1415991"/>
                  <a:pt x="36359" y="1346941"/>
                </a:cubicBezTo>
                <a:cubicBezTo>
                  <a:pt x="60311" y="1252983"/>
                  <a:pt x="93434" y="1162073"/>
                  <a:pt x="132167" y="1073265"/>
                </a:cubicBezTo>
                <a:cubicBezTo>
                  <a:pt x="188378" y="943889"/>
                  <a:pt x="254947" y="819873"/>
                  <a:pt x="327558" y="699009"/>
                </a:cubicBezTo>
                <a:cubicBezTo>
                  <a:pt x="397903" y="582035"/>
                  <a:pt x="474074" y="469159"/>
                  <a:pt x="561466" y="364166"/>
                </a:cubicBezTo>
                <a:cubicBezTo>
                  <a:pt x="620698" y="293120"/>
                  <a:pt x="684462" y="226487"/>
                  <a:pt x="756317" y="168053"/>
                </a:cubicBezTo>
                <a:cubicBezTo>
                  <a:pt x="813931" y="121073"/>
                  <a:pt x="875645" y="80506"/>
                  <a:pt x="943725" y="50342"/>
                </a:cubicBezTo>
                <a:cubicBezTo>
                  <a:pt x="999612" y="25644"/>
                  <a:pt x="1057658" y="9144"/>
                  <a:pt x="1118616" y="3364"/>
                </a:cubicBezTo>
                <a:cubicBezTo>
                  <a:pt x="1128650" y="2418"/>
                  <a:pt x="1138576" y="1156"/>
                  <a:pt x="114861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Shape 3937"/>
          <p:cNvSpPr/>
          <p:nvPr userDrawn="1"/>
        </p:nvSpPr>
        <p:spPr>
          <a:xfrm>
            <a:off x="1238390" y="3289487"/>
            <a:ext cx="209275" cy="279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2764" y="5400"/>
                </a:moveTo>
                <a:cubicBezTo>
                  <a:pt x="12764" y="5130"/>
                  <a:pt x="12544" y="4909"/>
                  <a:pt x="12273" y="4909"/>
                </a:cubicBezTo>
                <a:cubicBezTo>
                  <a:pt x="12138" y="4909"/>
                  <a:pt x="12015" y="4965"/>
                  <a:pt x="11926" y="5053"/>
                </a:cubicBezTo>
                <a:lnTo>
                  <a:pt x="7017" y="10453"/>
                </a:lnTo>
                <a:cubicBezTo>
                  <a:pt x="6927" y="10542"/>
                  <a:pt x="6873" y="10665"/>
                  <a:pt x="6873" y="10800"/>
                </a:cubicBezTo>
                <a:cubicBezTo>
                  <a:pt x="6873" y="10936"/>
                  <a:pt x="6927" y="11059"/>
                  <a:pt x="7017" y="11147"/>
                </a:cubicBezTo>
                <a:lnTo>
                  <a:pt x="11926" y="16547"/>
                </a:lnTo>
                <a:cubicBezTo>
                  <a:pt x="12015" y="16636"/>
                  <a:pt x="12138" y="16691"/>
                  <a:pt x="12273" y="16691"/>
                </a:cubicBezTo>
                <a:cubicBezTo>
                  <a:pt x="12544" y="16691"/>
                  <a:pt x="12764" y="16471"/>
                  <a:pt x="12764" y="16200"/>
                </a:cubicBezTo>
                <a:cubicBezTo>
                  <a:pt x="12764" y="16065"/>
                  <a:pt x="12709" y="15942"/>
                  <a:pt x="12620" y="15853"/>
                </a:cubicBezTo>
                <a:lnTo>
                  <a:pt x="8026" y="10800"/>
                </a:lnTo>
                <a:lnTo>
                  <a:pt x="12620" y="5747"/>
                </a:lnTo>
                <a:cubicBezTo>
                  <a:pt x="12709" y="5659"/>
                  <a:pt x="12764" y="5536"/>
                  <a:pt x="12764" y="5400"/>
                </a:cubicBezTo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1800">
              <a:solidFill>
                <a:prstClr val="black"/>
              </a:solidFill>
            </a:endParaRPr>
          </a:p>
        </p:txBody>
      </p:sp>
      <p:sp>
        <p:nvSpPr>
          <p:cNvPr id="8" name="Shape 3937"/>
          <p:cNvSpPr/>
          <p:nvPr userDrawn="1"/>
        </p:nvSpPr>
        <p:spPr>
          <a:xfrm flipH="1">
            <a:off x="7696340" y="3289487"/>
            <a:ext cx="209275" cy="279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2764" y="5400"/>
                </a:moveTo>
                <a:cubicBezTo>
                  <a:pt x="12764" y="5130"/>
                  <a:pt x="12544" y="4909"/>
                  <a:pt x="12273" y="4909"/>
                </a:cubicBezTo>
                <a:cubicBezTo>
                  <a:pt x="12138" y="4909"/>
                  <a:pt x="12015" y="4965"/>
                  <a:pt x="11926" y="5053"/>
                </a:cubicBezTo>
                <a:lnTo>
                  <a:pt x="7017" y="10453"/>
                </a:lnTo>
                <a:cubicBezTo>
                  <a:pt x="6927" y="10542"/>
                  <a:pt x="6873" y="10665"/>
                  <a:pt x="6873" y="10800"/>
                </a:cubicBezTo>
                <a:cubicBezTo>
                  <a:pt x="6873" y="10936"/>
                  <a:pt x="6927" y="11059"/>
                  <a:pt x="7017" y="11147"/>
                </a:cubicBezTo>
                <a:lnTo>
                  <a:pt x="11926" y="16547"/>
                </a:lnTo>
                <a:cubicBezTo>
                  <a:pt x="12015" y="16636"/>
                  <a:pt x="12138" y="16691"/>
                  <a:pt x="12273" y="16691"/>
                </a:cubicBezTo>
                <a:cubicBezTo>
                  <a:pt x="12544" y="16691"/>
                  <a:pt x="12764" y="16471"/>
                  <a:pt x="12764" y="16200"/>
                </a:cubicBezTo>
                <a:cubicBezTo>
                  <a:pt x="12764" y="16065"/>
                  <a:pt x="12709" y="15942"/>
                  <a:pt x="12620" y="15853"/>
                </a:cubicBezTo>
                <a:lnTo>
                  <a:pt x="8026" y="10800"/>
                </a:lnTo>
                <a:lnTo>
                  <a:pt x="12620" y="5747"/>
                </a:lnTo>
                <a:cubicBezTo>
                  <a:pt x="12709" y="5659"/>
                  <a:pt x="12764" y="5536"/>
                  <a:pt x="12764" y="5400"/>
                </a:cubicBezTo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62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343025" y="1042859"/>
            <a:ext cx="645795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1970004" y="2234512"/>
            <a:ext cx="1200839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3971583" y="2234512"/>
            <a:ext cx="1200839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5973162" y="2234512"/>
            <a:ext cx="1200839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084546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2353725" y="1696178"/>
            <a:ext cx="1200839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5586070" y="1696178"/>
            <a:ext cx="1200839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44541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5208320" y="2264229"/>
            <a:ext cx="1614363" cy="232954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10"/>
          <p:cNvSpPr>
            <a:spLocks noGrp="1"/>
          </p:cNvSpPr>
          <p:nvPr>
            <p:ph type="pic" sz="quarter" idx="19" hasCustomPrompt="1"/>
          </p:nvPr>
        </p:nvSpPr>
        <p:spPr>
          <a:xfrm>
            <a:off x="4230030" y="1856817"/>
            <a:ext cx="838457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20" hasCustomPrompt="1"/>
          </p:nvPr>
        </p:nvSpPr>
        <p:spPr>
          <a:xfrm>
            <a:off x="6962520" y="1856817"/>
            <a:ext cx="838457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5596275" y="821256"/>
            <a:ext cx="838457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22" hasCustomPrompt="1"/>
          </p:nvPr>
        </p:nvSpPr>
        <p:spPr>
          <a:xfrm>
            <a:off x="5596275" y="4826844"/>
            <a:ext cx="838457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23" hasCustomPrompt="1"/>
          </p:nvPr>
        </p:nvSpPr>
        <p:spPr>
          <a:xfrm>
            <a:off x="4230030" y="3919419"/>
            <a:ext cx="838457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24" hasCustomPrompt="1"/>
          </p:nvPr>
        </p:nvSpPr>
        <p:spPr>
          <a:xfrm>
            <a:off x="6962520" y="3919419"/>
            <a:ext cx="838457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28321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1343027" y="3254828"/>
            <a:ext cx="1154195" cy="166551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9" hasCustomPrompt="1"/>
          </p:nvPr>
        </p:nvSpPr>
        <p:spPr>
          <a:xfrm>
            <a:off x="2559505" y="3254828"/>
            <a:ext cx="1154195" cy="166551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0" hasCustomPrompt="1"/>
          </p:nvPr>
        </p:nvSpPr>
        <p:spPr>
          <a:xfrm>
            <a:off x="3775983" y="3254828"/>
            <a:ext cx="1154195" cy="166551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3167745" y="1839684"/>
            <a:ext cx="1154195" cy="166551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22" hasCustomPrompt="1"/>
          </p:nvPr>
        </p:nvSpPr>
        <p:spPr>
          <a:xfrm>
            <a:off x="1951266" y="1839684"/>
            <a:ext cx="1154195" cy="166551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723040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3766707" y="2266951"/>
            <a:ext cx="1610591" cy="2324098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560318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4086225" y="762000"/>
            <a:ext cx="971550" cy="1401956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4086225" y="2728022"/>
            <a:ext cx="971550" cy="1401956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4086225" y="4694044"/>
            <a:ext cx="971550" cy="1401956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67793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4086225" y="762000"/>
            <a:ext cx="971550" cy="1401956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3766707" y="2734542"/>
            <a:ext cx="1610591" cy="2324098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80931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2748597" y="0"/>
            <a:ext cx="6395405" cy="6858000"/>
          </a:xfrm>
          <a:custGeom>
            <a:avLst/>
            <a:gdLst>
              <a:gd name="connsiteX0" fmla="*/ 2971144 w 8527206"/>
              <a:gd name="connsiteY0" fmla="*/ 0 h 6858000"/>
              <a:gd name="connsiteX1" fmla="*/ 7752484 w 8527206"/>
              <a:gd name="connsiteY1" fmla="*/ 0 h 6858000"/>
              <a:gd name="connsiteX2" fmla="*/ 7863964 w 8527206"/>
              <a:gd name="connsiteY2" fmla="*/ 173070 h 6858000"/>
              <a:gd name="connsiteX3" fmla="*/ 8367759 w 8527206"/>
              <a:gd name="connsiteY3" fmla="*/ 1196300 h 6858000"/>
              <a:gd name="connsiteX4" fmla="*/ 8527206 w 8527206"/>
              <a:gd name="connsiteY4" fmla="*/ 1631659 h 6858000"/>
              <a:gd name="connsiteX5" fmla="*/ 8527206 w 8527206"/>
              <a:gd name="connsiteY5" fmla="*/ 6858000 h 6858000"/>
              <a:gd name="connsiteX6" fmla="*/ 1968306 w 8527206"/>
              <a:gd name="connsiteY6" fmla="*/ 6858000 h 6858000"/>
              <a:gd name="connsiteX7" fmla="*/ 1963205 w 8527206"/>
              <a:gd name="connsiteY7" fmla="*/ 6855630 h 6858000"/>
              <a:gd name="connsiteX8" fmla="*/ 1098144 w 8527206"/>
              <a:gd name="connsiteY8" fmla="*/ 6340068 h 6858000"/>
              <a:gd name="connsiteX9" fmla="*/ 430707 w 8527206"/>
              <a:gd name="connsiteY9" fmla="*/ 5690993 h 6858000"/>
              <a:gd name="connsiteX10" fmla="*/ 561 w 8527206"/>
              <a:gd name="connsiteY10" fmla="*/ 4468699 h 6858000"/>
              <a:gd name="connsiteX11" fmla="*/ 47377 w 8527206"/>
              <a:gd name="connsiteY11" fmla="*/ 3944319 h 6858000"/>
              <a:gd name="connsiteX12" fmla="*/ 62248 w 8527206"/>
              <a:gd name="connsiteY12" fmla="*/ 3832572 h 6858000"/>
              <a:gd name="connsiteX13" fmla="*/ 108969 w 8527206"/>
              <a:gd name="connsiteY13" fmla="*/ 3658898 h 6858000"/>
              <a:gd name="connsiteX14" fmla="*/ 139210 w 8527206"/>
              <a:gd name="connsiteY14" fmla="*/ 3591318 h 6858000"/>
              <a:gd name="connsiteX15" fmla="*/ 486668 w 8527206"/>
              <a:gd name="connsiteY15" fmla="*/ 2814496 h 6858000"/>
              <a:gd name="connsiteX16" fmla="*/ 1140836 w 8527206"/>
              <a:gd name="connsiteY16" fmla="*/ 1857357 h 6858000"/>
              <a:gd name="connsiteX17" fmla="*/ 2283959 w 8527206"/>
              <a:gd name="connsiteY17" fmla="*/ 615316 h 6858000"/>
              <a:gd name="connsiteX18" fmla="*/ 2889393 w 8527206"/>
              <a:gd name="connsiteY18" fmla="*/ 66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527206" h="6858000">
                <a:moveTo>
                  <a:pt x="2971144" y="0"/>
                </a:moveTo>
                <a:lnTo>
                  <a:pt x="7752484" y="0"/>
                </a:lnTo>
                <a:lnTo>
                  <a:pt x="7863964" y="173070"/>
                </a:lnTo>
                <a:cubicBezTo>
                  <a:pt x="8062644" y="498922"/>
                  <a:pt x="8227177" y="842128"/>
                  <a:pt x="8367759" y="1196300"/>
                </a:cubicBezTo>
                <a:lnTo>
                  <a:pt x="8527206" y="1631659"/>
                </a:lnTo>
                <a:lnTo>
                  <a:pt x="8527206" y="6858000"/>
                </a:lnTo>
                <a:lnTo>
                  <a:pt x="1968306" y="6858000"/>
                </a:lnTo>
                <a:lnTo>
                  <a:pt x="1963205" y="6855630"/>
                </a:lnTo>
                <a:cubicBezTo>
                  <a:pt x="1660296" y="6708000"/>
                  <a:pt x="1369305" y="6540949"/>
                  <a:pt x="1098144" y="6340068"/>
                </a:cubicBezTo>
                <a:cubicBezTo>
                  <a:pt x="846763" y="6153646"/>
                  <a:pt x="618854" y="5943079"/>
                  <a:pt x="430707" y="5690993"/>
                </a:cubicBezTo>
                <a:cubicBezTo>
                  <a:pt x="160576" y="5328514"/>
                  <a:pt x="10446" y="4923475"/>
                  <a:pt x="561" y="4468699"/>
                </a:cubicBezTo>
                <a:cubicBezTo>
                  <a:pt x="-3349" y="4292282"/>
                  <a:pt x="13298" y="4117477"/>
                  <a:pt x="47377" y="3944319"/>
                </a:cubicBezTo>
                <a:cubicBezTo>
                  <a:pt x="54591" y="3907531"/>
                  <a:pt x="57532" y="3870032"/>
                  <a:pt x="62248" y="3832572"/>
                </a:cubicBezTo>
                <a:cubicBezTo>
                  <a:pt x="77858" y="3774545"/>
                  <a:pt x="93468" y="3716519"/>
                  <a:pt x="108969" y="3658898"/>
                </a:cubicBezTo>
                <a:cubicBezTo>
                  <a:pt x="119050" y="3636370"/>
                  <a:pt x="131522" y="3614925"/>
                  <a:pt x="139210" y="3591318"/>
                </a:cubicBezTo>
                <a:cubicBezTo>
                  <a:pt x="227692" y="3320526"/>
                  <a:pt x="347049" y="3062829"/>
                  <a:pt x="486668" y="2814496"/>
                </a:cubicBezTo>
                <a:cubicBezTo>
                  <a:pt x="676736" y="2476606"/>
                  <a:pt x="899048" y="2160010"/>
                  <a:pt x="1140836" y="1857357"/>
                </a:cubicBezTo>
                <a:cubicBezTo>
                  <a:pt x="1492243" y="1416226"/>
                  <a:pt x="1878074" y="1006548"/>
                  <a:pt x="2283959" y="615316"/>
                </a:cubicBezTo>
                <a:cubicBezTo>
                  <a:pt x="2480507" y="426033"/>
                  <a:pt x="2681614" y="242218"/>
                  <a:pt x="2889393" y="66398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002495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846" userDrawn="1">
          <p15:clr>
            <a:srgbClr val="FBAE40"/>
          </p15:clr>
        </p15:guide>
        <p15:guide id="4" pos="4914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5766" y="2603823"/>
            <a:ext cx="1531594" cy="3948638"/>
          </a:xfrm>
          <a:prstGeom prst="rect">
            <a:avLst/>
          </a:prstGeom>
          <a:effectLst/>
        </p:spPr>
      </p:pic>
      <p:sp>
        <p:nvSpPr>
          <p:cNvPr id="10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2822438" y="3776737"/>
            <a:ext cx="953835" cy="1582037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2232" y="2603823"/>
            <a:ext cx="1531594" cy="3948638"/>
          </a:xfrm>
          <a:prstGeom prst="rect">
            <a:avLst/>
          </a:prstGeom>
          <a:effectLst/>
        </p:spPr>
      </p:pic>
      <p:sp>
        <p:nvSpPr>
          <p:cNvPr id="19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5398904" y="3776737"/>
            <a:ext cx="953835" cy="1582037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7420" y="2406391"/>
            <a:ext cx="1684753" cy="4343502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4062979" y="3697635"/>
            <a:ext cx="1049219" cy="174024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0" name="Title 64"/>
          <p:cNvSpPr>
            <a:spLocks noGrp="1"/>
          </p:cNvSpPr>
          <p:nvPr>
            <p:ph type="title"/>
          </p:nvPr>
        </p:nvSpPr>
        <p:spPr>
          <a:xfrm>
            <a:off x="1343025" y="1042859"/>
            <a:ext cx="645795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8295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24" userDrawn="1">
          <p15:clr>
            <a:srgbClr val="FBAE40"/>
          </p15:clr>
        </p15:guide>
        <p15:guide id="3" pos="5436" userDrawn="1">
          <p15:clr>
            <a:srgbClr val="FBAE40"/>
          </p15:clr>
        </p15:guide>
        <p15:guide id="4" orient="horz" pos="432" userDrawn="1">
          <p15:clr>
            <a:srgbClr val="FBAE40"/>
          </p15:clr>
        </p15:guide>
        <p15:guide id="5" orient="horz" pos="3888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pos="846" userDrawn="1">
          <p15:clr>
            <a:srgbClr val="FBAE40"/>
          </p15:clr>
        </p15:guide>
        <p15:guide id="8" pos="4914" userDrawn="1">
          <p15:clr>
            <a:srgbClr val="FBAE40"/>
          </p15:clr>
        </p15:guide>
        <p15:guide id="9" orient="horz" pos="1920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766729" y="956029"/>
            <a:ext cx="4939393" cy="51435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297405" y="1546000"/>
            <a:ext cx="3958763" cy="396553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59259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24" userDrawn="1">
          <p15:clr>
            <a:srgbClr val="FBAE40"/>
          </p15:clr>
        </p15:guide>
        <p15:guide id="3" pos="5436" userDrawn="1">
          <p15:clr>
            <a:srgbClr val="FBAE40"/>
          </p15:clr>
        </p15:guide>
        <p15:guide id="4" orient="horz" pos="432" userDrawn="1">
          <p15:clr>
            <a:srgbClr val="FBAE40"/>
          </p15:clr>
        </p15:guide>
        <p15:guide id="5" orient="horz" pos="3888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pos="846" userDrawn="1">
          <p15:clr>
            <a:srgbClr val="FBAE40"/>
          </p15:clr>
        </p15:guide>
        <p15:guide id="8" pos="4914" userDrawn="1">
          <p15:clr>
            <a:srgbClr val="FBAE40"/>
          </p15:clr>
        </p15:guide>
        <p15:guide id="9" orient="horz" pos="192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457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5478139" y="1717589"/>
            <a:ext cx="2322837" cy="3422822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134029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24" userDrawn="1">
          <p15:clr>
            <a:srgbClr val="FBAE40"/>
          </p15:clr>
        </p15:guide>
        <p15:guide id="3" pos="5436" userDrawn="1">
          <p15:clr>
            <a:srgbClr val="FBAE40"/>
          </p15:clr>
        </p15:guide>
        <p15:guide id="4" orient="horz" pos="432" userDrawn="1">
          <p15:clr>
            <a:srgbClr val="FBAE40"/>
          </p15:clr>
        </p15:guide>
        <p15:guide id="5" orient="horz" pos="3888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pos="846" userDrawn="1">
          <p15:clr>
            <a:srgbClr val="FBAE40"/>
          </p15:clr>
        </p15:guide>
        <p15:guide id="8" pos="4914" userDrawn="1">
          <p15:clr>
            <a:srgbClr val="FBAE40"/>
          </p15:clr>
        </p15:guide>
        <p15:guide id="9" orient="horz" pos="1944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64"/>
          <p:cNvSpPr>
            <a:spLocks noGrp="1"/>
          </p:cNvSpPr>
          <p:nvPr>
            <p:ph type="title"/>
          </p:nvPr>
        </p:nvSpPr>
        <p:spPr>
          <a:xfrm>
            <a:off x="1343025" y="1042859"/>
            <a:ext cx="645795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3765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24" userDrawn="1">
          <p15:clr>
            <a:srgbClr val="FBAE40"/>
          </p15:clr>
        </p15:guide>
        <p15:guide id="3" pos="5436" userDrawn="1">
          <p15:clr>
            <a:srgbClr val="FBAE40"/>
          </p15:clr>
        </p15:guide>
        <p15:guide id="4" orient="horz" pos="432" userDrawn="1">
          <p15:clr>
            <a:srgbClr val="FBAE40"/>
          </p15:clr>
        </p15:guide>
        <p15:guide id="5" orient="horz" pos="3888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pos="846" userDrawn="1">
          <p15:clr>
            <a:srgbClr val="FBAE40"/>
          </p15:clr>
        </p15:guide>
        <p15:guide id="8" pos="4914" userDrawn="1">
          <p15:clr>
            <a:srgbClr val="FBAE40"/>
          </p15:clr>
        </p15:guide>
        <p15:guide id="9" orient="horz" pos="194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E40C3D-3B7E-4D5F-B74B-D9FEB1F4F0DE}"/>
              </a:ext>
            </a:extLst>
          </p:cNvPr>
          <p:cNvSpPr txBox="1"/>
          <p:nvPr userDrawn="1"/>
        </p:nvSpPr>
        <p:spPr>
          <a:xfrm>
            <a:off x="445511" y="5991927"/>
            <a:ext cx="367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fld id="{260E2A6B-A809-4840-BF14-8648BC0BDF87}" type="slidenum">
              <a:rPr lang="id-ID" sz="1200" b="1" i="0">
                <a:solidFill>
                  <a:srgbClr val="000000"/>
                </a:solidFill>
                <a:latin typeface="Titillium" charset="0"/>
                <a:ea typeface="Titillium" charset="0"/>
                <a:cs typeface="Titillium" charset="0"/>
              </a:rPr>
              <a:pPr algn="l"/>
              <a:t>‹#›</a:t>
            </a:fld>
            <a:endParaRPr lang="en-MY" sz="1200" b="1" i="0" dirty="0">
              <a:solidFill>
                <a:srgbClr val="000000"/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B2713628-65C2-4E80-B26F-F6D25756A30F}"/>
              </a:ext>
            </a:extLst>
          </p:cNvPr>
          <p:cNvSpPr txBox="1"/>
          <p:nvPr userDrawn="1"/>
        </p:nvSpPr>
        <p:spPr>
          <a:xfrm>
            <a:off x="514351" y="603327"/>
            <a:ext cx="677814" cy="276999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sz="1200" b="1" i="0" spc="3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Titillium Bd" charset="0"/>
                <a:ea typeface="Titillium Bd" charset="0"/>
                <a:cs typeface="Titillium Bd" charset="0"/>
              </a:rPr>
              <a:t>POWER</a:t>
            </a:r>
          </a:p>
        </p:txBody>
      </p:sp>
    </p:spTree>
    <p:extLst>
      <p:ext uri="{BB962C8B-B14F-4D97-AF65-F5344CB8AC3E}">
        <p14:creationId xmlns:p14="http://schemas.microsoft.com/office/powerpoint/2010/main" val="2311413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5" r:id="rId13"/>
    <p:sldLayoutId id="2147483736" r:id="rId14"/>
    <p:sldLayoutId id="2147483740" r:id="rId15"/>
    <p:sldLayoutId id="2147483690" r:id="rId16"/>
    <p:sldLayoutId id="2147483699" r:id="rId17"/>
    <p:sldLayoutId id="2147483689" r:id="rId18"/>
    <p:sldLayoutId id="2147483681" r:id="rId19"/>
    <p:sldLayoutId id="2147483660" r:id="rId20"/>
    <p:sldLayoutId id="2147483696" r:id="rId21"/>
    <p:sldLayoutId id="2147483682" r:id="rId22"/>
    <p:sldLayoutId id="2147483668" r:id="rId23"/>
    <p:sldLayoutId id="2147483675" r:id="rId24"/>
    <p:sldLayoutId id="2147483669" r:id="rId25"/>
    <p:sldLayoutId id="2147483665" r:id="rId26"/>
    <p:sldLayoutId id="2147483670" r:id="rId27"/>
    <p:sldLayoutId id="2147483661" r:id="rId28"/>
    <p:sldLayoutId id="2147483687" r:id="rId29"/>
    <p:sldLayoutId id="2147483663" r:id="rId30"/>
    <p:sldLayoutId id="2147483667" r:id="rId31"/>
    <p:sldLayoutId id="2147483664" r:id="rId32"/>
    <p:sldLayoutId id="2147483662" r:id="rId33"/>
    <p:sldLayoutId id="2147483657" r:id="rId34"/>
    <p:sldLayoutId id="2147483697" r:id="rId35"/>
    <p:sldLayoutId id="2147483686" r:id="rId36"/>
    <p:sldLayoutId id="2147483656" r:id="rId37"/>
    <p:sldLayoutId id="2147483688" r:id="rId38"/>
    <p:sldLayoutId id="2147483654" r:id="rId39"/>
    <p:sldLayoutId id="2147483658" r:id="rId40"/>
    <p:sldLayoutId id="2147483659" r:id="rId41"/>
    <p:sldLayoutId id="2147483677" r:id="rId42"/>
    <p:sldLayoutId id="2147483683" r:id="rId43"/>
    <p:sldLayoutId id="2147483698" r:id="rId44"/>
    <p:sldLayoutId id="2147483695" r:id="rId45"/>
    <p:sldLayoutId id="2147483693" r:id="rId46"/>
    <p:sldLayoutId id="2147483694" r:id="rId47"/>
    <p:sldLayoutId id="2147483651" r:id="rId48"/>
    <p:sldLayoutId id="2147483710" r:id="rId49"/>
    <p:sldLayoutId id="2147483709" r:id="rId50"/>
    <p:sldLayoutId id="2147483713" r:id="rId51"/>
    <p:sldLayoutId id="2147483717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Relationship Id="rId5" Type="http://schemas.microsoft.com/office/2007/relationships/hdphoto" Target="../media/hdphoto4.wdp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Relationship Id="rId4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Zástupný symbol obrázku 8" descr="Obsah obrázku strom, exteriér, tráva, rostlina&#10;&#10;Popis byl vytvořen automaticky">
            <a:extLst>
              <a:ext uri="{FF2B5EF4-FFF2-40B4-BE49-F238E27FC236}">
                <a16:creationId xmlns:a16="http://schemas.microsoft.com/office/drawing/2014/main" id="{23031891-0C41-444A-9EE8-C87DAC1FF99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Zástupný symbol obrázku 23" descr="Obsah obrázku tráva, obloha, exteriér, příroda&#10;&#10;Popis byl vytvořen automaticky">
            <a:extLst>
              <a:ext uri="{FF2B5EF4-FFF2-40B4-BE49-F238E27FC236}">
                <a16:creationId xmlns:a16="http://schemas.microsoft.com/office/drawing/2014/main" id="{FF116C49-757C-471C-B862-5FA8B53E80A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Zástupný symbol obrázku 6">
            <a:extLst>
              <a:ext uri="{FF2B5EF4-FFF2-40B4-BE49-F238E27FC236}">
                <a16:creationId xmlns:a16="http://schemas.microsoft.com/office/drawing/2014/main" id="{4ED23C58-7A1B-41EE-A35F-0FDBA29CBD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3025" y="685800"/>
            <a:ext cx="3199258" cy="2697480"/>
          </a:xfrm>
        </p:spPr>
      </p:pic>
      <p:pic>
        <p:nvPicPr>
          <p:cNvPr id="15" name="Zástupný symbol obrázku 14" descr="Obsah obrázku exteriér, strom, skála, příroda&#10;&#10;Popis byl vytvořen automaticky">
            <a:extLst>
              <a:ext uri="{FF2B5EF4-FFF2-40B4-BE49-F238E27FC236}">
                <a16:creationId xmlns:a16="http://schemas.microsoft.com/office/drawing/2014/main" id="{40CCDFE7-9652-4A43-A81C-B759F99C3A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Rectangle 15"/>
          <p:cNvSpPr/>
          <p:nvPr/>
        </p:nvSpPr>
        <p:spPr>
          <a:xfrm>
            <a:off x="2492192" y="2286000"/>
            <a:ext cx="4159623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942654" y="3083783"/>
            <a:ext cx="3277496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cs-CZ" sz="2400" spc="600" dirty="0">
                <a:solidFill>
                  <a:srgbClr val="27829E"/>
                </a:solidFill>
                <a:latin typeface="Arial" panose="020B0604020202020204" pitchFamily="34" charset="0"/>
                <a:ea typeface="Titillium Light" charset="0"/>
                <a:cs typeface="Arial" panose="020B0604020202020204" pitchFamily="34" charset="0"/>
              </a:rPr>
              <a:t>REGIONÁLNÍ SUROVINOVÉ POLITIKY</a:t>
            </a:r>
            <a:endParaRPr lang="en-US" sz="2400" spc="600" dirty="0">
              <a:solidFill>
                <a:srgbClr val="27829E"/>
              </a:solidFill>
              <a:latin typeface="Arial" panose="020B0604020202020204" pitchFamily="34" charset="0"/>
              <a:ea typeface="Titillium Light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74318" y="2643188"/>
            <a:ext cx="239537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cs-CZ" sz="1000" spc="6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AKTUALIZACE</a:t>
            </a:r>
            <a:endParaRPr lang="en-US" sz="1000" spc="60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841F2227-55E6-4008-9B1B-5F738558CB9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5662" y="6423328"/>
            <a:ext cx="607651" cy="238476"/>
          </a:xfrm>
          <a:prstGeom prst="rect">
            <a:avLst/>
          </a:prstGeom>
        </p:spPr>
      </p:pic>
      <p:sp>
        <p:nvSpPr>
          <p:cNvPr id="25" name="TextBox 17">
            <a:extLst>
              <a:ext uri="{FF2B5EF4-FFF2-40B4-BE49-F238E27FC236}">
                <a16:creationId xmlns:a16="http://schemas.microsoft.com/office/drawing/2014/main" id="{152EE726-5FC4-4111-93D1-34658F552DD4}"/>
              </a:ext>
            </a:extLst>
          </p:cNvPr>
          <p:cNvSpPr txBox="1"/>
          <p:nvPr/>
        </p:nvSpPr>
        <p:spPr>
          <a:xfrm>
            <a:off x="3272799" y="4209534"/>
            <a:ext cx="26578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cs-CZ" sz="1000" spc="6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LIBERECKÉHO KRAJE</a:t>
            </a:r>
            <a:endParaRPr lang="en-US" sz="1000" spc="60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27" name="TextBox 17">
            <a:extLst>
              <a:ext uri="{FF2B5EF4-FFF2-40B4-BE49-F238E27FC236}">
                <a16:creationId xmlns:a16="http://schemas.microsoft.com/office/drawing/2014/main" id="{4126FA5F-BA00-4221-A204-BE0B2ECC0BDD}"/>
              </a:ext>
            </a:extLst>
          </p:cNvPr>
          <p:cNvSpPr txBox="1"/>
          <p:nvPr/>
        </p:nvSpPr>
        <p:spPr>
          <a:xfrm>
            <a:off x="3374314" y="445651"/>
            <a:ext cx="2395371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cs-CZ" sz="1000" spc="6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29. BŘEZNA 2022</a:t>
            </a:r>
            <a:endParaRPr lang="en-US" sz="1000" spc="60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pic>
        <p:nvPicPr>
          <p:cNvPr id="13" name="Picture 2" descr="Česká geologická služba | OKsystem">
            <a:extLst>
              <a:ext uri="{FF2B5EF4-FFF2-40B4-BE49-F238E27FC236}">
                <a16:creationId xmlns:a16="http://schemas.microsoft.com/office/drawing/2014/main" id="{69204C1C-0494-4C84-9A56-0A964D1E3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9843" y="6305080"/>
            <a:ext cx="543248" cy="47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96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ek 14" descr="Obsah obrázku kámen, megalit&#10;&#10;Popis byl vytvořen automaticky">
            <a:extLst>
              <a:ext uri="{FF2B5EF4-FFF2-40B4-BE49-F238E27FC236}">
                <a16:creationId xmlns:a16="http://schemas.microsoft.com/office/drawing/2014/main" id="{CD54AEFF-1622-4BE5-A33C-45F5108220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72840" y="1386840"/>
            <a:ext cx="6858000" cy="4084320"/>
          </a:xfrm>
          <a:prstGeom prst="rect">
            <a:avLst/>
          </a:prstGeom>
        </p:spPr>
      </p:pic>
      <p:sp>
        <p:nvSpPr>
          <p:cNvPr id="31" name="TextBox 18">
            <a:extLst>
              <a:ext uri="{FF2B5EF4-FFF2-40B4-BE49-F238E27FC236}">
                <a16:creationId xmlns:a16="http://schemas.microsoft.com/office/drawing/2014/main" id="{65FE165B-65DC-4DB7-BF13-1CB16BE53D7C}"/>
              </a:ext>
            </a:extLst>
          </p:cNvPr>
          <p:cNvSpPr txBox="1"/>
          <p:nvPr/>
        </p:nvSpPr>
        <p:spPr>
          <a:xfrm>
            <a:off x="5936458" y="4748188"/>
            <a:ext cx="246731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ČESKÁ GEOLOGICKÁ SLUŽBA</a:t>
            </a:r>
            <a:endParaRPr lang="en-US" sz="1000" b="1" spc="3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35" name="Shape 3613">
            <a:extLst>
              <a:ext uri="{FF2B5EF4-FFF2-40B4-BE49-F238E27FC236}">
                <a16:creationId xmlns:a16="http://schemas.microsoft.com/office/drawing/2014/main" id="{A0BA5917-AA7D-4124-B94C-86DB13D8B1EC}"/>
              </a:ext>
            </a:extLst>
          </p:cNvPr>
          <p:cNvSpPr/>
          <p:nvPr/>
        </p:nvSpPr>
        <p:spPr>
          <a:xfrm>
            <a:off x="7038706" y="4361618"/>
            <a:ext cx="262817" cy="241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0" name="TextBox 13">
            <a:extLst>
              <a:ext uri="{FF2B5EF4-FFF2-40B4-BE49-F238E27FC236}">
                <a16:creationId xmlns:a16="http://schemas.microsoft.com/office/drawing/2014/main" id="{2B8D1DB9-ADD6-4F93-BEB0-573A6B7AAF3D}"/>
              </a:ext>
            </a:extLst>
          </p:cNvPr>
          <p:cNvSpPr txBox="1"/>
          <p:nvPr/>
        </p:nvSpPr>
        <p:spPr>
          <a:xfrm>
            <a:off x="1103638" y="524412"/>
            <a:ext cx="3111309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/>
            <a:r>
              <a:rPr lang="cs-CZ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regionální koncepční dokument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41" name="Shape 3613">
            <a:extLst>
              <a:ext uri="{FF2B5EF4-FFF2-40B4-BE49-F238E27FC236}">
                <a16:creationId xmlns:a16="http://schemas.microsoft.com/office/drawing/2014/main" id="{C1E897C6-7842-410E-88B0-83BA69F2BC1A}"/>
              </a:ext>
            </a:extLst>
          </p:cNvPr>
          <p:cNvSpPr/>
          <p:nvPr/>
        </p:nvSpPr>
        <p:spPr>
          <a:xfrm>
            <a:off x="581013" y="512434"/>
            <a:ext cx="252000" cy="25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srgbClr val="27829E"/>
              </a:solidFill>
            </a:endParaRPr>
          </a:p>
        </p:txBody>
      </p:sp>
      <p:sp>
        <p:nvSpPr>
          <p:cNvPr id="42" name="TextBox 13">
            <a:extLst>
              <a:ext uri="{FF2B5EF4-FFF2-40B4-BE49-F238E27FC236}">
                <a16:creationId xmlns:a16="http://schemas.microsoft.com/office/drawing/2014/main" id="{A9A4B702-1578-47CD-9FB3-A6A203805C2B}"/>
              </a:ext>
            </a:extLst>
          </p:cNvPr>
          <p:cNvSpPr txBox="1"/>
          <p:nvPr/>
        </p:nvSpPr>
        <p:spPr>
          <a:xfrm>
            <a:off x="1103638" y="1127332"/>
            <a:ext cx="3111309" cy="492443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/>
            <a:r>
              <a:rPr lang="cs-CZ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upřesňuje a rozpracovává Surovinovou politiku ČR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43" name="Shape 3613">
            <a:extLst>
              <a:ext uri="{FF2B5EF4-FFF2-40B4-BE49-F238E27FC236}">
                <a16:creationId xmlns:a16="http://schemas.microsoft.com/office/drawing/2014/main" id="{A501136E-81BF-4046-9E9D-73272FE3B6B6}"/>
              </a:ext>
            </a:extLst>
          </p:cNvPr>
          <p:cNvSpPr/>
          <p:nvPr/>
        </p:nvSpPr>
        <p:spPr>
          <a:xfrm>
            <a:off x="581013" y="1248602"/>
            <a:ext cx="252000" cy="25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srgbClr val="27829E"/>
              </a:solidFill>
            </a:endParaRPr>
          </a:p>
        </p:txBody>
      </p:sp>
      <p:sp>
        <p:nvSpPr>
          <p:cNvPr id="44" name="TextBox 13">
            <a:extLst>
              <a:ext uri="{FF2B5EF4-FFF2-40B4-BE49-F238E27FC236}">
                <a16:creationId xmlns:a16="http://schemas.microsoft.com/office/drawing/2014/main" id="{11B5D59E-AB32-4F61-BFD9-227E1B15977A}"/>
              </a:ext>
            </a:extLst>
          </p:cNvPr>
          <p:cNvSpPr txBox="1"/>
          <p:nvPr/>
        </p:nvSpPr>
        <p:spPr>
          <a:xfrm>
            <a:off x="1103637" y="1845827"/>
            <a:ext cx="3111309" cy="492443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/>
            <a:r>
              <a:rPr lang="cs-CZ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pořizování náleží do samostatné působnosti kraje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45" name="Shape 3613">
            <a:extLst>
              <a:ext uri="{FF2B5EF4-FFF2-40B4-BE49-F238E27FC236}">
                <a16:creationId xmlns:a16="http://schemas.microsoft.com/office/drawing/2014/main" id="{4B022E16-7FE1-45D5-8B60-55D5E6CFE521}"/>
              </a:ext>
            </a:extLst>
          </p:cNvPr>
          <p:cNvSpPr/>
          <p:nvPr/>
        </p:nvSpPr>
        <p:spPr>
          <a:xfrm>
            <a:off x="581012" y="1984770"/>
            <a:ext cx="252000" cy="25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srgbClr val="27829E"/>
              </a:solidFill>
            </a:endParaRPr>
          </a:p>
        </p:txBody>
      </p:sp>
      <p:sp>
        <p:nvSpPr>
          <p:cNvPr id="46" name="TextBox 13">
            <a:extLst>
              <a:ext uri="{FF2B5EF4-FFF2-40B4-BE49-F238E27FC236}">
                <a16:creationId xmlns:a16="http://schemas.microsoft.com/office/drawing/2014/main" id="{D69E2979-4C63-4AA9-963E-A45133B354AE}"/>
              </a:ext>
            </a:extLst>
          </p:cNvPr>
          <p:cNvSpPr txBox="1"/>
          <p:nvPr/>
        </p:nvSpPr>
        <p:spPr>
          <a:xfrm>
            <a:off x="1103637" y="2726716"/>
            <a:ext cx="3111309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/>
            <a:r>
              <a:rPr lang="cs-CZ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schvaluje zastupitelstvo kraje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47" name="Shape 3613">
            <a:extLst>
              <a:ext uri="{FF2B5EF4-FFF2-40B4-BE49-F238E27FC236}">
                <a16:creationId xmlns:a16="http://schemas.microsoft.com/office/drawing/2014/main" id="{C043F54B-DA1D-4C7C-B4C8-9C31C41EB1D8}"/>
              </a:ext>
            </a:extLst>
          </p:cNvPr>
          <p:cNvSpPr/>
          <p:nvPr/>
        </p:nvSpPr>
        <p:spPr>
          <a:xfrm>
            <a:off x="581012" y="2720937"/>
            <a:ext cx="252000" cy="25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srgbClr val="27829E"/>
              </a:solidFill>
            </a:endParaRPr>
          </a:p>
        </p:txBody>
      </p:sp>
      <p:sp>
        <p:nvSpPr>
          <p:cNvPr id="48" name="TextBox 13">
            <a:extLst>
              <a:ext uri="{FF2B5EF4-FFF2-40B4-BE49-F238E27FC236}">
                <a16:creationId xmlns:a16="http://schemas.microsoft.com/office/drawing/2014/main" id="{4C8E5BD2-6A58-45D9-9A7B-3F00A9F900F7}"/>
              </a:ext>
            </a:extLst>
          </p:cNvPr>
          <p:cNvSpPr txBox="1"/>
          <p:nvPr/>
        </p:nvSpPr>
        <p:spPr>
          <a:xfrm>
            <a:off x="1103638" y="3651686"/>
            <a:ext cx="3111309" cy="2462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/>
            <a:r>
              <a:rPr lang="cs-CZ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není právně závazná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49" name="Shape 3613">
            <a:extLst>
              <a:ext uri="{FF2B5EF4-FFF2-40B4-BE49-F238E27FC236}">
                <a16:creationId xmlns:a16="http://schemas.microsoft.com/office/drawing/2014/main" id="{302402F9-A099-451A-B6A8-2DD499FB572A}"/>
              </a:ext>
            </a:extLst>
          </p:cNvPr>
          <p:cNvSpPr/>
          <p:nvPr/>
        </p:nvSpPr>
        <p:spPr>
          <a:xfrm>
            <a:off x="581013" y="3645907"/>
            <a:ext cx="252000" cy="25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srgbClr val="27829E"/>
              </a:solidFill>
            </a:endParaRPr>
          </a:p>
        </p:txBody>
      </p:sp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A6F0FFDA-7DF2-4AE8-B7FD-1B1D5CD4F4F4}"/>
              </a:ext>
            </a:extLst>
          </p:cNvPr>
          <p:cNvCxnSpPr>
            <a:cxnSpLocks/>
          </p:cNvCxnSpPr>
          <p:nvPr/>
        </p:nvCxnSpPr>
        <p:spPr>
          <a:xfrm>
            <a:off x="354041" y="3304860"/>
            <a:ext cx="957943" cy="0"/>
          </a:xfrm>
          <a:prstGeom prst="line">
            <a:avLst/>
          </a:prstGeom>
          <a:ln w="19050">
            <a:solidFill>
              <a:srgbClr val="278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13">
            <a:extLst>
              <a:ext uri="{FF2B5EF4-FFF2-40B4-BE49-F238E27FC236}">
                <a16:creationId xmlns:a16="http://schemas.microsoft.com/office/drawing/2014/main" id="{82BD8B83-F55B-4D8E-A2D6-A134FC1354D3}"/>
              </a:ext>
            </a:extLst>
          </p:cNvPr>
          <p:cNvSpPr txBox="1"/>
          <p:nvPr/>
        </p:nvSpPr>
        <p:spPr>
          <a:xfrm>
            <a:off x="1105368" y="4409634"/>
            <a:ext cx="3477071" cy="492443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/>
            <a:r>
              <a:rPr lang="cs-CZ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důležitý odborný podklad pro samosprávu LK a jednotlivé odbory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54" name="Shape 3613">
            <a:extLst>
              <a:ext uri="{FF2B5EF4-FFF2-40B4-BE49-F238E27FC236}">
                <a16:creationId xmlns:a16="http://schemas.microsoft.com/office/drawing/2014/main" id="{1705702F-2B7A-4080-96C6-86FBB5787816}"/>
              </a:ext>
            </a:extLst>
          </p:cNvPr>
          <p:cNvSpPr/>
          <p:nvPr/>
        </p:nvSpPr>
        <p:spPr>
          <a:xfrm>
            <a:off x="582743" y="4218919"/>
            <a:ext cx="252000" cy="25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srgbClr val="27829E"/>
              </a:solidFill>
            </a:endParaRPr>
          </a:p>
        </p:txBody>
      </p:sp>
      <p:sp>
        <p:nvSpPr>
          <p:cNvPr id="55" name="TextBox 18">
            <a:extLst>
              <a:ext uri="{FF2B5EF4-FFF2-40B4-BE49-F238E27FC236}">
                <a16:creationId xmlns:a16="http://schemas.microsoft.com/office/drawing/2014/main" id="{216B7265-C1E2-4A2A-AF18-E115EAF58217}"/>
              </a:ext>
            </a:extLst>
          </p:cNvPr>
          <p:cNvSpPr txBox="1"/>
          <p:nvPr/>
        </p:nvSpPr>
        <p:spPr>
          <a:xfrm>
            <a:off x="1068801" y="4228936"/>
            <a:ext cx="296392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ROZHODOVÁNÍ A STANOVISKA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9" name="TextBox 13">
            <a:extLst>
              <a:ext uri="{FF2B5EF4-FFF2-40B4-BE49-F238E27FC236}">
                <a16:creationId xmlns:a16="http://schemas.microsoft.com/office/drawing/2014/main" id="{DE29AD88-FB48-4B7E-A251-0A26A56E1A4E}"/>
              </a:ext>
            </a:extLst>
          </p:cNvPr>
          <p:cNvSpPr txBox="1"/>
          <p:nvPr/>
        </p:nvSpPr>
        <p:spPr>
          <a:xfrm>
            <a:off x="1105368" y="5353473"/>
            <a:ext cx="3477071" cy="984885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/>
            <a:r>
              <a:rPr lang="cs-CZ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dotčené orgány státní správy,</a:t>
            </a:r>
          </a:p>
          <a:p>
            <a:pPr lvl="0"/>
            <a:r>
              <a:rPr lang="cs-CZ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města a obce,</a:t>
            </a:r>
          </a:p>
          <a:p>
            <a:pPr lvl="0"/>
            <a:r>
              <a:rPr lang="cs-CZ" sz="16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Ministerstvo průmyslu a obchodu, Ministerstvo životního prostředí …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60" name="Shape 3613">
            <a:extLst>
              <a:ext uri="{FF2B5EF4-FFF2-40B4-BE49-F238E27FC236}">
                <a16:creationId xmlns:a16="http://schemas.microsoft.com/office/drawing/2014/main" id="{F4809CF9-B479-4C9B-90C5-96512EB56D41}"/>
              </a:ext>
            </a:extLst>
          </p:cNvPr>
          <p:cNvSpPr/>
          <p:nvPr/>
        </p:nvSpPr>
        <p:spPr>
          <a:xfrm>
            <a:off x="582743" y="5152956"/>
            <a:ext cx="252000" cy="252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srgbClr val="27829E"/>
              </a:solidFill>
            </a:endParaRPr>
          </a:p>
        </p:txBody>
      </p:sp>
      <p:sp>
        <p:nvSpPr>
          <p:cNvPr id="61" name="TextBox 18">
            <a:extLst>
              <a:ext uri="{FF2B5EF4-FFF2-40B4-BE49-F238E27FC236}">
                <a16:creationId xmlns:a16="http://schemas.microsoft.com/office/drawing/2014/main" id="{47C5BC85-5292-4AB1-8C95-D649957DA93F}"/>
              </a:ext>
            </a:extLst>
          </p:cNvPr>
          <p:cNvSpPr txBox="1"/>
          <p:nvPr/>
        </p:nvSpPr>
        <p:spPr>
          <a:xfrm>
            <a:off x="1121055" y="5172775"/>
            <a:ext cx="296392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DALŠÍ UŽIVATELÉ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A75B9DCB-9688-425A-B3A3-CA8BDDE74215}"/>
              </a:ext>
            </a:extLst>
          </p:cNvPr>
          <p:cNvSpPr txBox="1"/>
          <p:nvPr/>
        </p:nvSpPr>
        <p:spPr>
          <a:xfrm>
            <a:off x="5614459" y="5429162"/>
            <a:ext cx="3111309" cy="861774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 algn="ctr"/>
            <a:r>
              <a:rPr lang="cs-CZ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zpracování dokumentu</a:t>
            </a:r>
          </a:p>
          <a:p>
            <a:pPr lvl="0" algn="ctr"/>
            <a:endParaRPr lang="cs-CZ" sz="14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  <a:sym typeface="Times New Roman"/>
            </a:endParaRPr>
          </a:p>
          <a:p>
            <a:pPr lvl="0" algn="ctr"/>
            <a:r>
              <a:rPr lang="cs-CZ" sz="1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spolupráce v oblasti problematiky nerostných surovin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339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élník 17">
            <a:extLst>
              <a:ext uri="{FF2B5EF4-FFF2-40B4-BE49-F238E27FC236}">
                <a16:creationId xmlns:a16="http://schemas.microsoft.com/office/drawing/2014/main" id="{0E2EB4DD-EA71-44D5-90ED-C69A547BC044}"/>
              </a:ext>
            </a:extLst>
          </p:cNvPr>
          <p:cNvSpPr/>
          <p:nvPr/>
        </p:nvSpPr>
        <p:spPr>
          <a:xfrm>
            <a:off x="0" y="3213462"/>
            <a:ext cx="9144000" cy="3644537"/>
          </a:xfrm>
          <a:prstGeom prst="rect">
            <a:avLst/>
          </a:prstGeom>
          <a:solidFill>
            <a:srgbClr val="2782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D9F5289A-9FE2-4F25-BC62-23AEB5B73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93" b="99535" l="171" r="994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948" y="3463765"/>
            <a:ext cx="4347223" cy="318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5109" y="2394077"/>
            <a:ext cx="175437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CELÉ ÚZEMÍ LIBERECKÉHO KRAJE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5" name="Shape 3613">
            <a:extLst>
              <a:ext uri="{FF2B5EF4-FFF2-40B4-BE49-F238E27FC236}">
                <a16:creationId xmlns:a16="http://schemas.microsoft.com/office/drawing/2014/main" id="{E59F4C7F-554A-4458-9DCF-C710AA64D1DF}"/>
              </a:ext>
            </a:extLst>
          </p:cNvPr>
          <p:cNvSpPr/>
          <p:nvPr/>
        </p:nvSpPr>
        <p:spPr>
          <a:xfrm>
            <a:off x="1286899" y="1898571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27590" y="2394077"/>
            <a:ext cx="195392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VŠECHNA LOŽISKA NEROSTNÝCH SUROVIN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6" name="Shape 3613">
            <a:extLst>
              <a:ext uri="{FF2B5EF4-FFF2-40B4-BE49-F238E27FC236}">
                <a16:creationId xmlns:a16="http://schemas.microsoft.com/office/drawing/2014/main" id="{88DC713B-57F0-420A-885B-08B47D8C34DC}"/>
              </a:ext>
            </a:extLst>
          </p:cNvPr>
          <p:cNvSpPr/>
          <p:nvPr/>
        </p:nvSpPr>
        <p:spPr>
          <a:xfrm>
            <a:off x="3942550" y="1898571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38399" y="2394077"/>
            <a:ext cx="3174676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DOPORUČENÍ PRO VYUŽITÍ </a:t>
            </a:r>
            <a:b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A OCHRANU LOŽISEK </a:t>
            </a:r>
            <a:b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DO ROKU 2030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7" name="Shape 3613">
            <a:extLst>
              <a:ext uri="{FF2B5EF4-FFF2-40B4-BE49-F238E27FC236}">
                <a16:creationId xmlns:a16="http://schemas.microsoft.com/office/drawing/2014/main" id="{A8BDDBA5-6FCA-43C5-8FFB-2F4F8CECCFE5}"/>
              </a:ext>
            </a:extLst>
          </p:cNvPr>
          <p:cNvSpPr/>
          <p:nvPr/>
        </p:nvSpPr>
        <p:spPr>
          <a:xfrm>
            <a:off x="7034957" y="1913487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843341A-D4C2-49B0-AF87-A06D8E7D9748}"/>
              </a:ext>
            </a:extLst>
          </p:cNvPr>
          <p:cNvSpPr txBox="1">
            <a:spLocks/>
          </p:cNvSpPr>
          <p:nvPr/>
        </p:nvSpPr>
        <p:spPr>
          <a:xfrm>
            <a:off x="283270" y="972925"/>
            <a:ext cx="8610600" cy="50964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25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REGIONÁLNÍ SUROVINOVÁ POLITIKA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6B901FC2-D4AD-40FB-811F-B49AE006B445}"/>
              </a:ext>
            </a:extLst>
          </p:cNvPr>
          <p:cNvSpPr txBox="1"/>
          <p:nvPr/>
        </p:nvSpPr>
        <p:spPr>
          <a:xfrm>
            <a:off x="4632960" y="4254805"/>
            <a:ext cx="4180115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cs-CZ" sz="1000" spc="3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CÍL: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ZMAPOVÁNÍ ZÁSOB A POTŘEBY NEROSTNÝCH SUROVIN, VČETNĚ NÁVRHU ZPŮSOBU JEJICH ZAJIŠTĚNÍ</a:t>
            </a:r>
          </a:p>
        </p:txBody>
      </p:sp>
      <p:sp>
        <p:nvSpPr>
          <p:cNvPr id="20" name="Shape 3613">
            <a:extLst>
              <a:ext uri="{FF2B5EF4-FFF2-40B4-BE49-F238E27FC236}">
                <a16:creationId xmlns:a16="http://schemas.microsoft.com/office/drawing/2014/main" id="{A10BB33B-D670-4114-8A03-3DCC2A85E5AA}"/>
              </a:ext>
            </a:extLst>
          </p:cNvPr>
          <p:cNvSpPr/>
          <p:nvPr/>
        </p:nvSpPr>
        <p:spPr>
          <a:xfrm>
            <a:off x="6511553" y="3774215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C1F52E3F-79B7-4846-9D48-032C77CDFDAA}"/>
              </a:ext>
            </a:extLst>
          </p:cNvPr>
          <p:cNvSpPr txBox="1"/>
          <p:nvPr/>
        </p:nvSpPr>
        <p:spPr>
          <a:xfrm>
            <a:off x="4632960" y="5581745"/>
            <a:ext cx="4180115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cs-CZ" sz="1000" spc="3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MOŽNOSTI ZAJIŠTĚNÍ SUROVIN: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TĚŽBA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DOVOZ 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RECYKLACE</a:t>
            </a:r>
          </a:p>
        </p:txBody>
      </p:sp>
      <p:sp>
        <p:nvSpPr>
          <p:cNvPr id="22" name="Shape 3613">
            <a:extLst>
              <a:ext uri="{FF2B5EF4-FFF2-40B4-BE49-F238E27FC236}">
                <a16:creationId xmlns:a16="http://schemas.microsoft.com/office/drawing/2014/main" id="{BEA5659D-8862-4C4D-B5B5-7BE10402E6A3}"/>
              </a:ext>
            </a:extLst>
          </p:cNvPr>
          <p:cNvSpPr/>
          <p:nvPr/>
        </p:nvSpPr>
        <p:spPr>
          <a:xfrm>
            <a:off x="6511553" y="5101155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682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ázek 2">
            <a:extLst>
              <a:ext uri="{FF2B5EF4-FFF2-40B4-BE49-F238E27FC236}">
                <a16:creationId xmlns:a16="http://schemas.microsoft.com/office/drawing/2014/main" id="{7693B9C1-16DC-4BF3-95DA-46E70D2D58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88" b="97112" l="4926" r="898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18387"/>
          <a:stretch/>
        </p:blipFill>
        <p:spPr bwMode="auto">
          <a:xfrm rot="420000">
            <a:off x="4816873" y="390374"/>
            <a:ext cx="4526392" cy="3109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86961" y="2207293"/>
            <a:ext cx="447861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80000"/>
              </a:lnSpc>
            </a:pPr>
            <a:r>
              <a:rPr lang="cs-CZ" sz="1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PRVNÍ REGIONÁLNÍ SUROVINOVÉ POLITIKY</a:t>
            </a:r>
            <a:endParaRPr lang="en-US" sz="10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86961" y="2462326"/>
            <a:ext cx="3947391" cy="524182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ve všech krajích</a:t>
            </a:r>
          </a:p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finanční podpora Ministerstva průmyslu a obchodu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00208" y="2207290"/>
            <a:ext cx="1341123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cs-CZ" sz="3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Titillium Light" charset="0"/>
                <a:cs typeface="Arial" panose="020B0604020202020204" pitchFamily="34" charset="0"/>
              </a:rPr>
              <a:t>2003</a:t>
            </a:r>
            <a:endParaRPr lang="en-US" sz="3600" i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Titillium Light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/>
          <p:cNvCxnSpPr>
            <a:cxnSpLocks/>
          </p:cNvCxnSpPr>
          <p:nvPr/>
        </p:nvCxnSpPr>
        <p:spPr>
          <a:xfrm>
            <a:off x="2143358" y="2207293"/>
            <a:ext cx="0" cy="543247"/>
          </a:xfrm>
          <a:prstGeom prst="line">
            <a:avLst/>
          </a:prstGeom>
          <a:ln w="25400">
            <a:solidFill>
              <a:srgbClr val="278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itle 1">
            <a:extLst>
              <a:ext uri="{FF2B5EF4-FFF2-40B4-BE49-F238E27FC236}">
                <a16:creationId xmlns:a16="http://schemas.microsoft.com/office/drawing/2014/main" id="{673CA504-D9AF-4181-99D9-CF9AC8055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614" y="835821"/>
            <a:ext cx="8610600" cy="509645"/>
          </a:xfrm>
        </p:spPr>
        <p:txBody>
          <a:bodyPr>
            <a:normAutofit fontScale="90000"/>
          </a:bodyPr>
          <a:lstStyle/>
          <a:p>
            <a:pPr algn="l"/>
            <a:r>
              <a:rPr lang="cs-CZ" sz="2800" spc="60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HISTORIE POŘIZOVÁNÍ </a:t>
            </a:r>
            <a:br>
              <a:rPr lang="cs-CZ" sz="2800" spc="60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800" spc="60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DOKUMENTU</a:t>
            </a:r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04AC0646-2FA7-4E92-BE2A-5B05F6D4CB41}"/>
              </a:ext>
            </a:extLst>
          </p:cNvPr>
          <p:cNvSpPr txBox="1"/>
          <p:nvPr/>
        </p:nvSpPr>
        <p:spPr>
          <a:xfrm>
            <a:off x="2386961" y="3577035"/>
            <a:ext cx="514263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80000"/>
              </a:lnSpc>
            </a:pPr>
            <a:r>
              <a:rPr lang="cs-CZ" sz="1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PRVNÍ AKTUALIZACE RSP LIBERECKÉHO KRAJE</a:t>
            </a:r>
            <a:endParaRPr lang="en-US" sz="10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99D27899-6F24-4901-96A4-01E78C611F83}"/>
              </a:ext>
            </a:extLst>
          </p:cNvPr>
          <p:cNvSpPr txBox="1"/>
          <p:nvPr/>
        </p:nvSpPr>
        <p:spPr>
          <a:xfrm>
            <a:off x="2386961" y="3832068"/>
            <a:ext cx="3947391" cy="242823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jediný kraj v ČR</a:t>
            </a:r>
          </a:p>
        </p:txBody>
      </p:sp>
      <p:sp>
        <p:nvSpPr>
          <p:cNvPr id="32" name="TextBox 25">
            <a:extLst>
              <a:ext uri="{FF2B5EF4-FFF2-40B4-BE49-F238E27FC236}">
                <a16:creationId xmlns:a16="http://schemas.microsoft.com/office/drawing/2014/main" id="{BB2D1E0F-EBBD-4803-9FD6-1A4215DB9D6E}"/>
              </a:ext>
            </a:extLst>
          </p:cNvPr>
          <p:cNvSpPr txBox="1"/>
          <p:nvPr/>
        </p:nvSpPr>
        <p:spPr>
          <a:xfrm>
            <a:off x="900208" y="3577032"/>
            <a:ext cx="1341123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cs-CZ" sz="3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Titillium Light" charset="0"/>
                <a:cs typeface="Arial" panose="020B0604020202020204" pitchFamily="34" charset="0"/>
              </a:rPr>
              <a:t>2011</a:t>
            </a:r>
            <a:endParaRPr lang="en-US" sz="3600" i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Titillium Light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26">
            <a:extLst>
              <a:ext uri="{FF2B5EF4-FFF2-40B4-BE49-F238E27FC236}">
                <a16:creationId xmlns:a16="http://schemas.microsoft.com/office/drawing/2014/main" id="{8AC76EE7-A85E-410F-83ED-DAB8438D0F4A}"/>
              </a:ext>
            </a:extLst>
          </p:cNvPr>
          <p:cNvCxnSpPr>
            <a:cxnSpLocks/>
          </p:cNvCxnSpPr>
          <p:nvPr/>
        </p:nvCxnSpPr>
        <p:spPr>
          <a:xfrm>
            <a:off x="2143358" y="3577035"/>
            <a:ext cx="0" cy="543247"/>
          </a:xfrm>
          <a:prstGeom prst="line">
            <a:avLst/>
          </a:prstGeom>
          <a:ln w="25400">
            <a:solidFill>
              <a:srgbClr val="278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2">
            <a:extLst>
              <a:ext uri="{FF2B5EF4-FFF2-40B4-BE49-F238E27FC236}">
                <a16:creationId xmlns:a16="http://schemas.microsoft.com/office/drawing/2014/main" id="{2E9ECC01-3A32-4AA2-93B2-9F3E51F7034A}"/>
              </a:ext>
            </a:extLst>
          </p:cNvPr>
          <p:cNvSpPr txBox="1"/>
          <p:nvPr/>
        </p:nvSpPr>
        <p:spPr>
          <a:xfrm>
            <a:off x="2386961" y="4877105"/>
            <a:ext cx="514263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80000"/>
              </a:lnSpc>
            </a:pPr>
            <a:r>
              <a:rPr lang="cs-CZ" sz="1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DRUHÁ AKTUALIZACE RSP LIBERECKÉHO KRAJE</a:t>
            </a:r>
            <a:endParaRPr lang="en-US" sz="10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7" name="TextBox 3">
            <a:extLst>
              <a:ext uri="{FF2B5EF4-FFF2-40B4-BE49-F238E27FC236}">
                <a16:creationId xmlns:a16="http://schemas.microsoft.com/office/drawing/2014/main" id="{E168A27D-4BD5-4879-B712-705AD6F38ED5}"/>
              </a:ext>
            </a:extLst>
          </p:cNvPr>
          <p:cNvSpPr txBox="1"/>
          <p:nvPr/>
        </p:nvSpPr>
        <p:spPr>
          <a:xfrm>
            <a:off x="2386961" y="5132138"/>
            <a:ext cx="4693108" cy="1350819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důvody pro aktualizaci: doporučení na aktualizaci po 5-7 letech, změny v legislativě, aktualizace Surovinové politiky ČR, neaktuálnost informací o ložiskách, nutnost reagovat na současné potřeby území</a:t>
            </a:r>
          </a:p>
          <a:p>
            <a:pPr lvl="0">
              <a:lnSpc>
                <a:spcPct val="150000"/>
              </a:lnSpc>
            </a:pPr>
            <a:endParaRPr lang="cs-CZ" sz="12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52" name="TextBox 25">
            <a:extLst>
              <a:ext uri="{FF2B5EF4-FFF2-40B4-BE49-F238E27FC236}">
                <a16:creationId xmlns:a16="http://schemas.microsoft.com/office/drawing/2014/main" id="{FCFDFD3D-C896-4B8A-9C2A-6B3E8DF13E70}"/>
              </a:ext>
            </a:extLst>
          </p:cNvPr>
          <p:cNvSpPr txBox="1"/>
          <p:nvPr/>
        </p:nvSpPr>
        <p:spPr>
          <a:xfrm>
            <a:off x="900208" y="4877102"/>
            <a:ext cx="1341123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cs-CZ" sz="3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Titillium Light" charset="0"/>
                <a:cs typeface="Arial" panose="020B0604020202020204" pitchFamily="34" charset="0"/>
              </a:rPr>
              <a:t>2022</a:t>
            </a:r>
            <a:endParaRPr lang="en-US" sz="3600" i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Titillium Light" charset="0"/>
              <a:cs typeface="Arial" panose="020B0604020202020204" pitchFamily="34" charset="0"/>
            </a:endParaRPr>
          </a:p>
        </p:txBody>
      </p:sp>
      <p:cxnSp>
        <p:nvCxnSpPr>
          <p:cNvPr id="60" name="Straight Connector 26">
            <a:extLst>
              <a:ext uri="{FF2B5EF4-FFF2-40B4-BE49-F238E27FC236}">
                <a16:creationId xmlns:a16="http://schemas.microsoft.com/office/drawing/2014/main" id="{05DF3CD9-49FA-4CD9-81F2-4C4D6E0FF87B}"/>
              </a:ext>
            </a:extLst>
          </p:cNvPr>
          <p:cNvCxnSpPr>
            <a:cxnSpLocks/>
          </p:cNvCxnSpPr>
          <p:nvPr/>
        </p:nvCxnSpPr>
        <p:spPr>
          <a:xfrm>
            <a:off x="2143358" y="4877105"/>
            <a:ext cx="0" cy="543247"/>
          </a:xfrm>
          <a:prstGeom prst="line">
            <a:avLst/>
          </a:prstGeom>
          <a:ln w="25400">
            <a:solidFill>
              <a:srgbClr val="278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2436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3613">
            <a:extLst>
              <a:ext uri="{FF2B5EF4-FFF2-40B4-BE49-F238E27FC236}">
                <a16:creationId xmlns:a16="http://schemas.microsoft.com/office/drawing/2014/main" id="{3A7A1322-FA8C-4AA5-AAA6-2F3C4B40BD6C}"/>
              </a:ext>
            </a:extLst>
          </p:cNvPr>
          <p:cNvSpPr/>
          <p:nvPr/>
        </p:nvSpPr>
        <p:spPr>
          <a:xfrm>
            <a:off x="900500" y="2545968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2093" y="2315291"/>
            <a:ext cx="86081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SEMINÁŘ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59493" y="2977248"/>
            <a:ext cx="83195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TERÉNNÍ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ŠETŘENÍ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7A2ED822-6D68-4B20-B713-3A848BC4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916" y="836850"/>
            <a:ext cx="8610600" cy="509645"/>
          </a:xfrm>
        </p:spPr>
        <p:txBody>
          <a:bodyPr>
            <a:normAutofit/>
          </a:bodyPr>
          <a:lstStyle/>
          <a:p>
            <a:r>
              <a:rPr lang="cs-CZ" sz="26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POSTUP ZPRACOVÁNÍ DOKUMENTU</a:t>
            </a:r>
          </a:p>
        </p:txBody>
      </p:sp>
      <p:sp>
        <p:nvSpPr>
          <p:cNvPr id="43" name="TextBox 7">
            <a:extLst>
              <a:ext uri="{FF2B5EF4-FFF2-40B4-BE49-F238E27FC236}">
                <a16:creationId xmlns:a16="http://schemas.microsoft.com/office/drawing/2014/main" id="{1FBFFCA3-6612-4485-8D48-7C8F2AA95229}"/>
              </a:ext>
            </a:extLst>
          </p:cNvPr>
          <p:cNvSpPr txBox="1"/>
          <p:nvPr/>
        </p:nvSpPr>
        <p:spPr>
          <a:xfrm>
            <a:off x="2596324" y="2130625"/>
            <a:ext cx="9842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PRACOVNÍ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VERZE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7D61AFFC-AA8A-4D3C-A7AA-837C7D6D4918}"/>
              </a:ext>
            </a:extLst>
          </p:cNvPr>
          <p:cNvSpPr txBox="1"/>
          <p:nvPr/>
        </p:nvSpPr>
        <p:spPr>
          <a:xfrm>
            <a:off x="3676443" y="2960250"/>
            <a:ext cx="86562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VEŘEJNÉ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DISKUZE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13E30F8E-D55F-4628-AF73-EC15A7BC12C7}"/>
              </a:ext>
            </a:extLst>
          </p:cNvPr>
          <p:cNvSpPr txBox="1"/>
          <p:nvPr/>
        </p:nvSpPr>
        <p:spPr>
          <a:xfrm>
            <a:off x="4272093" y="2003528"/>
            <a:ext cx="168459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VEŘEJNÉ 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PROJEDNÁNÍ (SEA)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9" name="TextBox 7">
            <a:extLst>
              <a:ext uri="{FF2B5EF4-FFF2-40B4-BE49-F238E27FC236}">
                <a16:creationId xmlns:a16="http://schemas.microsoft.com/office/drawing/2014/main" id="{7034DA73-57C0-4FD6-A4D2-21C2D34E389E}"/>
              </a:ext>
            </a:extLst>
          </p:cNvPr>
          <p:cNvSpPr txBox="1"/>
          <p:nvPr/>
        </p:nvSpPr>
        <p:spPr>
          <a:xfrm>
            <a:off x="6524785" y="2137072"/>
            <a:ext cx="123110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STANOVISKO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MŽP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1" name="TextBox 7">
            <a:extLst>
              <a:ext uri="{FF2B5EF4-FFF2-40B4-BE49-F238E27FC236}">
                <a16:creationId xmlns:a16="http://schemas.microsoft.com/office/drawing/2014/main" id="{C905685B-CACE-498A-A038-DE6052D38731}"/>
              </a:ext>
            </a:extLst>
          </p:cNvPr>
          <p:cNvSpPr txBox="1"/>
          <p:nvPr/>
        </p:nvSpPr>
        <p:spPr>
          <a:xfrm>
            <a:off x="7502892" y="2960249"/>
            <a:ext cx="135614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PROCES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SCHVALOVÁNÍ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pic>
        <p:nvPicPr>
          <p:cNvPr id="9" name="Obrázek 8" descr="Obsah obrázku osoba, stůl, konferenční místnost, hlediště&#10;&#10;Popis byl vytvořen automaticky">
            <a:extLst>
              <a:ext uri="{FF2B5EF4-FFF2-40B4-BE49-F238E27FC236}">
                <a16:creationId xmlns:a16="http://schemas.microsoft.com/office/drawing/2014/main" id="{51ADC7B7-13A9-4A28-B423-E21378FB6A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629" y="4738964"/>
            <a:ext cx="2682406" cy="1790648"/>
          </a:xfrm>
          <a:prstGeom prst="rect">
            <a:avLst/>
          </a:prstGeom>
        </p:spPr>
      </p:pic>
      <p:pic>
        <p:nvPicPr>
          <p:cNvPr id="11" name="Obrázek 10" descr="Obsah obrázku text, stůl, interiér, osoba&#10;&#10;Popis byl vytvořen automaticky">
            <a:extLst>
              <a:ext uri="{FF2B5EF4-FFF2-40B4-BE49-F238E27FC236}">
                <a16:creationId xmlns:a16="http://schemas.microsoft.com/office/drawing/2014/main" id="{FB94944E-33AE-4664-9E9F-5B27DC4BBE9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0452" y="4740483"/>
            <a:ext cx="2682406" cy="1790649"/>
          </a:xfrm>
          <a:prstGeom prst="rect">
            <a:avLst/>
          </a:prstGeom>
        </p:spPr>
      </p:pic>
      <p:pic>
        <p:nvPicPr>
          <p:cNvPr id="13" name="Obrázek 12" descr="Obsah obrázku strop, interiér, osoba, stůl&#10;&#10;Popis byl vytvořen automaticky">
            <a:extLst>
              <a:ext uri="{FF2B5EF4-FFF2-40B4-BE49-F238E27FC236}">
                <a16:creationId xmlns:a16="http://schemas.microsoft.com/office/drawing/2014/main" id="{3EE34905-1137-4393-AFB1-2D7E4468CA7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6276" y="4745259"/>
            <a:ext cx="2682406" cy="1790500"/>
          </a:xfrm>
          <a:prstGeom prst="rect">
            <a:avLst/>
          </a:prstGeom>
        </p:spPr>
      </p:pic>
      <p:sp>
        <p:nvSpPr>
          <p:cNvPr id="67" name="Ovál 66">
            <a:extLst>
              <a:ext uri="{FF2B5EF4-FFF2-40B4-BE49-F238E27FC236}">
                <a16:creationId xmlns:a16="http://schemas.microsoft.com/office/drawing/2014/main" id="{CF44559F-1279-4D76-B6C6-3DC8E77B59B4}"/>
              </a:ext>
            </a:extLst>
          </p:cNvPr>
          <p:cNvSpPr/>
          <p:nvPr/>
        </p:nvSpPr>
        <p:spPr>
          <a:xfrm>
            <a:off x="6978338" y="2541312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68" name="Ovál 67">
            <a:extLst>
              <a:ext uri="{FF2B5EF4-FFF2-40B4-BE49-F238E27FC236}">
                <a16:creationId xmlns:a16="http://schemas.microsoft.com/office/drawing/2014/main" id="{A8704425-6B5C-452D-ACBE-07E3F66291D9}"/>
              </a:ext>
            </a:extLst>
          </p:cNvPr>
          <p:cNvSpPr/>
          <p:nvPr/>
        </p:nvSpPr>
        <p:spPr>
          <a:xfrm>
            <a:off x="5965365" y="2535378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69" name="Ovál 68">
            <a:extLst>
              <a:ext uri="{FF2B5EF4-FFF2-40B4-BE49-F238E27FC236}">
                <a16:creationId xmlns:a16="http://schemas.microsoft.com/office/drawing/2014/main" id="{1B8323F4-0CED-4021-9C60-BB5960948A63}"/>
              </a:ext>
            </a:extLst>
          </p:cNvPr>
          <p:cNvSpPr/>
          <p:nvPr/>
        </p:nvSpPr>
        <p:spPr>
          <a:xfrm>
            <a:off x="4952392" y="2541312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70" name="Ovál 69">
            <a:extLst>
              <a:ext uri="{FF2B5EF4-FFF2-40B4-BE49-F238E27FC236}">
                <a16:creationId xmlns:a16="http://schemas.microsoft.com/office/drawing/2014/main" id="{902B458B-A427-438A-B22E-9E275315DDF3}"/>
              </a:ext>
            </a:extLst>
          </p:cNvPr>
          <p:cNvSpPr/>
          <p:nvPr/>
        </p:nvSpPr>
        <p:spPr>
          <a:xfrm>
            <a:off x="3939419" y="2554900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71" name="Ovál 70">
            <a:extLst>
              <a:ext uri="{FF2B5EF4-FFF2-40B4-BE49-F238E27FC236}">
                <a16:creationId xmlns:a16="http://schemas.microsoft.com/office/drawing/2014/main" id="{07E21263-679D-4140-B14E-D87FC8BF0311}"/>
              </a:ext>
            </a:extLst>
          </p:cNvPr>
          <p:cNvSpPr/>
          <p:nvPr/>
        </p:nvSpPr>
        <p:spPr>
          <a:xfrm>
            <a:off x="2926446" y="2541312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72" name="Ovál 71">
            <a:extLst>
              <a:ext uri="{FF2B5EF4-FFF2-40B4-BE49-F238E27FC236}">
                <a16:creationId xmlns:a16="http://schemas.microsoft.com/office/drawing/2014/main" id="{FEB3C7BE-C80D-448B-BB8F-100DF0D469E7}"/>
              </a:ext>
            </a:extLst>
          </p:cNvPr>
          <p:cNvSpPr/>
          <p:nvPr/>
        </p:nvSpPr>
        <p:spPr>
          <a:xfrm>
            <a:off x="1913473" y="2545968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50" name="Ovál 49">
            <a:extLst>
              <a:ext uri="{FF2B5EF4-FFF2-40B4-BE49-F238E27FC236}">
                <a16:creationId xmlns:a16="http://schemas.microsoft.com/office/drawing/2014/main" id="{B0C4DB1C-4DB5-4558-BF05-C6DB4CBD4277}"/>
              </a:ext>
            </a:extLst>
          </p:cNvPr>
          <p:cNvSpPr/>
          <p:nvPr/>
        </p:nvSpPr>
        <p:spPr>
          <a:xfrm>
            <a:off x="7991312" y="2545968"/>
            <a:ext cx="324000" cy="336348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87E0C2E6-B262-4F4F-A617-7AABFF21893C}"/>
              </a:ext>
            </a:extLst>
          </p:cNvPr>
          <p:cNvSpPr txBox="1"/>
          <p:nvPr/>
        </p:nvSpPr>
        <p:spPr>
          <a:xfrm>
            <a:off x="5663738" y="2960250"/>
            <a:ext cx="99225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KONEČNÁ 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VERZE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D5CDB32-5E18-4939-BDA1-C0C09ADDBD86}"/>
              </a:ext>
            </a:extLst>
          </p:cNvPr>
          <p:cNvSpPr/>
          <p:nvPr/>
        </p:nvSpPr>
        <p:spPr>
          <a:xfrm>
            <a:off x="0" y="3491295"/>
            <a:ext cx="9143999" cy="706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6" name="TextBox 4">
            <a:extLst>
              <a:ext uri="{FF2B5EF4-FFF2-40B4-BE49-F238E27FC236}">
                <a16:creationId xmlns:a16="http://schemas.microsoft.com/office/drawing/2014/main" id="{9D206727-E9DA-4263-9668-98B66866231D}"/>
              </a:ext>
            </a:extLst>
          </p:cNvPr>
          <p:cNvSpPr txBox="1"/>
          <p:nvPr/>
        </p:nvSpPr>
        <p:spPr>
          <a:xfrm>
            <a:off x="802458" y="3622707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12</a:t>
            </a:r>
          </a:p>
          <a:p>
            <a:pPr lvl="0" algn="ctr"/>
            <a:r>
              <a:rPr lang="cs-CZ" b="1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2016</a:t>
            </a:r>
            <a:endParaRPr lang="en-US" b="1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3" name="TextBox 4">
            <a:extLst>
              <a:ext uri="{FF2B5EF4-FFF2-40B4-BE49-F238E27FC236}">
                <a16:creationId xmlns:a16="http://schemas.microsoft.com/office/drawing/2014/main" id="{50E0ED22-88F6-4611-A838-F063EAE0F3BF}"/>
              </a:ext>
            </a:extLst>
          </p:cNvPr>
          <p:cNvSpPr txBox="1"/>
          <p:nvPr/>
        </p:nvSpPr>
        <p:spPr>
          <a:xfrm>
            <a:off x="1818991" y="3621398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06-08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2017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4" name="TextBox 4">
            <a:extLst>
              <a:ext uri="{FF2B5EF4-FFF2-40B4-BE49-F238E27FC236}">
                <a16:creationId xmlns:a16="http://schemas.microsoft.com/office/drawing/2014/main" id="{339417CB-A853-4FDC-82B0-6737DBB6C7C7}"/>
              </a:ext>
            </a:extLst>
          </p:cNvPr>
          <p:cNvSpPr txBox="1"/>
          <p:nvPr/>
        </p:nvSpPr>
        <p:spPr>
          <a:xfrm>
            <a:off x="2835524" y="3620089"/>
            <a:ext cx="512961" cy="4985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2018</a:t>
            </a:r>
          </a:p>
          <a:p>
            <a:pPr lvl="0" algn="ctr">
              <a:lnSpc>
                <a:spcPct val="90000"/>
              </a:lnSpc>
            </a:pPr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2019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5" name="TextBox 4">
            <a:extLst>
              <a:ext uri="{FF2B5EF4-FFF2-40B4-BE49-F238E27FC236}">
                <a16:creationId xmlns:a16="http://schemas.microsoft.com/office/drawing/2014/main" id="{FE856F4B-DDBC-4AD9-B9D7-B044B68BA399}"/>
              </a:ext>
            </a:extLst>
          </p:cNvPr>
          <p:cNvSpPr txBox="1"/>
          <p:nvPr/>
        </p:nvSpPr>
        <p:spPr>
          <a:xfrm>
            <a:off x="3852057" y="3618780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09-10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2019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6" name="TextBox 4">
            <a:extLst>
              <a:ext uri="{FF2B5EF4-FFF2-40B4-BE49-F238E27FC236}">
                <a16:creationId xmlns:a16="http://schemas.microsoft.com/office/drawing/2014/main" id="{825289D0-0489-4BB6-A7A3-FB180FC24872}"/>
              </a:ext>
            </a:extLst>
          </p:cNvPr>
          <p:cNvSpPr txBox="1"/>
          <p:nvPr/>
        </p:nvSpPr>
        <p:spPr>
          <a:xfrm>
            <a:off x="4868589" y="3617471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06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2020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7" name="TextBox 4">
            <a:extLst>
              <a:ext uri="{FF2B5EF4-FFF2-40B4-BE49-F238E27FC236}">
                <a16:creationId xmlns:a16="http://schemas.microsoft.com/office/drawing/2014/main" id="{381DEEF4-5FF2-41A1-9948-46D39D58EAB5}"/>
              </a:ext>
            </a:extLst>
          </p:cNvPr>
          <p:cNvSpPr txBox="1"/>
          <p:nvPr/>
        </p:nvSpPr>
        <p:spPr>
          <a:xfrm>
            <a:off x="5885122" y="3616162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08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2021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8" name="TextBox 4">
            <a:extLst>
              <a:ext uri="{FF2B5EF4-FFF2-40B4-BE49-F238E27FC236}">
                <a16:creationId xmlns:a16="http://schemas.microsoft.com/office/drawing/2014/main" id="{D88EE187-4678-41F2-A47F-1DE4395AFEE0}"/>
              </a:ext>
            </a:extLst>
          </p:cNvPr>
          <p:cNvSpPr txBox="1"/>
          <p:nvPr/>
        </p:nvSpPr>
        <p:spPr>
          <a:xfrm>
            <a:off x="6901655" y="3614853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02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2022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9" name="TextBox 4">
            <a:extLst>
              <a:ext uri="{FF2B5EF4-FFF2-40B4-BE49-F238E27FC236}">
                <a16:creationId xmlns:a16="http://schemas.microsoft.com/office/drawing/2014/main" id="{71A96648-769E-40E8-9861-D559AC6253EA}"/>
              </a:ext>
            </a:extLst>
          </p:cNvPr>
          <p:cNvSpPr txBox="1"/>
          <p:nvPr/>
        </p:nvSpPr>
        <p:spPr>
          <a:xfrm>
            <a:off x="7918188" y="3613544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03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2022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26DFCD59-67C1-4BFA-9877-12ABFA6CB260}"/>
              </a:ext>
            </a:extLst>
          </p:cNvPr>
          <p:cNvCxnSpPr>
            <a:cxnSpLocks/>
          </p:cNvCxnSpPr>
          <p:nvPr/>
        </p:nvCxnSpPr>
        <p:spPr>
          <a:xfrm>
            <a:off x="1062499" y="2882316"/>
            <a:ext cx="0" cy="678764"/>
          </a:xfrm>
          <a:prstGeom prst="line">
            <a:avLst/>
          </a:prstGeom>
          <a:ln>
            <a:solidFill>
              <a:srgbClr val="278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ál 19">
            <a:extLst>
              <a:ext uri="{FF2B5EF4-FFF2-40B4-BE49-F238E27FC236}">
                <a16:creationId xmlns:a16="http://schemas.microsoft.com/office/drawing/2014/main" id="{A57B8AAD-2FCF-48F9-A2EA-EEF90F36F394}"/>
              </a:ext>
            </a:extLst>
          </p:cNvPr>
          <p:cNvSpPr/>
          <p:nvPr/>
        </p:nvSpPr>
        <p:spPr>
          <a:xfrm>
            <a:off x="1026499" y="3491295"/>
            <a:ext cx="72000" cy="72000"/>
          </a:xfrm>
          <a:prstGeom prst="ellipse">
            <a:avLst/>
          </a:prstGeom>
          <a:solidFill>
            <a:srgbClr val="27829E"/>
          </a:solidFill>
          <a:ln>
            <a:solidFill>
              <a:srgbClr val="2782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1043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7A2ED822-6D68-4B20-B713-3A848BC4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028701"/>
            <a:ext cx="8610600" cy="509645"/>
          </a:xfrm>
        </p:spPr>
        <p:txBody>
          <a:bodyPr>
            <a:normAutofit/>
          </a:bodyPr>
          <a:lstStyle/>
          <a:p>
            <a:r>
              <a:rPr lang="cs-CZ" sz="26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POSTUP ZPRACOVÁNÍ DOKUMENTU</a:t>
            </a:r>
          </a:p>
        </p:txBody>
      </p:sp>
      <p:pic>
        <p:nvPicPr>
          <p:cNvPr id="57" name="Obrázek 56">
            <a:extLst>
              <a:ext uri="{FF2B5EF4-FFF2-40B4-BE49-F238E27FC236}">
                <a16:creationId xmlns:a16="http://schemas.microsoft.com/office/drawing/2014/main" id="{B32F7B2B-F095-4D43-A4A6-0A10F39568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660" y="4772231"/>
            <a:ext cx="2700299" cy="1800200"/>
          </a:xfrm>
          <a:prstGeom prst="rect">
            <a:avLst/>
          </a:prstGeom>
        </p:spPr>
      </p:pic>
      <p:pic>
        <p:nvPicPr>
          <p:cNvPr id="66" name="Obrázek 65">
            <a:extLst>
              <a:ext uri="{FF2B5EF4-FFF2-40B4-BE49-F238E27FC236}">
                <a16:creationId xmlns:a16="http://schemas.microsoft.com/office/drawing/2014/main" id="{234087FC-CB53-4BF9-A007-21F2711CAC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9645" y="4772231"/>
            <a:ext cx="2700300" cy="1800200"/>
          </a:xfrm>
          <a:prstGeom prst="rect">
            <a:avLst/>
          </a:prstGeom>
        </p:spPr>
      </p:pic>
      <p:sp>
        <p:nvSpPr>
          <p:cNvPr id="68" name="TextBox 2">
            <a:extLst>
              <a:ext uri="{FF2B5EF4-FFF2-40B4-BE49-F238E27FC236}">
                <a16:creationId xmlns:a16="http://schemas.microsoft.com/office/drawing/2014/main" id="{1F4CEE91-0FD8-4C54-A99F-27147B066728}"/>
              </a:ext>
            </a:extLst>
          </p:cNvPr>
          <p:cNvSpPr txBox="1"/>
          <p:nvPr/>
        </p:nvSpPr>
        <p:spPr>
          <a:xfrm>
            <a:off x="6334353" y="5008676"/>
            <a:ext cx="2490988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80000"/>
              </a:lnSpc>
            </a:pPr>
            <a:r>
              <a:rPr lang="cs-CZ" sz="1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32 LOKALIT</a:t>
            </a:r>
            <a:endParaRPr lang="en-US" sz="10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9" name="TextBox 3">
            <a:extLst>
              <a:ext uri="{FF2B5EF4-FFF2-40B4-BE49-F238E27FC236}">
                <a16:creationId xmlns:a16="http://schemas.microsoft.com/office/drawing/2014/main" id="{F760D881-55E4-408E-87B5-418BD1502394}"/>
              </a:ext>
            </a:extLst>
          </p:cNvPr>
          <p:cNvSpPr txBox="1"/>
          <p:nvPr/>
        </p:nvSpPr>
        <p:spPr>
          <a:xfrm>
            <a:off x="6334352" y="5263708"/>
            <a:ext cx="2542947" cy="1079398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zástupci LK a krajského úřadu</a:t>
            </a:r>
          </a:p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zástupci České geologické služby</a:t>
            </a:r>
          </a:p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zástupci Ministerstva živ. prostředí</a:t>
            </a:r>
          </a:p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zástupci dotčených obcí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50" name="Shape 3613">
            <a:extLst>
              <a:ext uri="{FF2B5EF4-FFF2-40B4-BE49-F238E27FC236}">
                <a16:creationId xmlns:a16="http://schemas.microsoft.com/office/drawing/2014/main" id="{2D2E2BDF-6598-4DDD-9E78-54C6D34B72ED}"/>
              </a:ext>
            </a:extLst>
          </p:cNvPr>
          <p:cNvSpPr/>
          <p:nvPr/>
        </p:nvSpPr>
        <p:spPr>
          <a:xfrm>
            <a:off x="900500" y="2545968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2" name="TextBox 4">
            <a:extLst>
              <a:ext uri="{FF2B5EF4-FFF2-40B4-BE49-F238E27FC236}">
                <a16:creationId xmlns:a16="http://schemas.microsoft.com/office/drawing/2014/main" id="{CF1F58E0-0AA1-42AD-A948-601B76258204}"/>
              </a:ext>
            </a:extLst>
          </p:cNvPr>
          <p:cNvSpPr txBox="1"/>
          <p:nvPr/>
        </p:nvSpPr>
        <p:spPr>
          <a:xfrm>
            <a:off x="611514" y="3001382"/>
            <a:ext cx="86081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SEMINÁŘ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0CD74A9D-FB30-4178-A69A-557DBBCDC0FB}"/>
              </a:ext>
            </a:extLst>
          </p:cNvPr>
          <p:cNvSpPr txBox="1"/>
          <p:nvPr/>
        </p:nvSpPr>
        <p:spPr>
          <a:xfrm>
            <a:off x="1677518" y="2132725"/>
            <a:ext cx="83195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TERÉNNÍ</a:t>
            </a:r>
            <a:b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ŠETŘENÍ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6" name="TextBox 7">
            <a:extLst>
              <a:ext uri="{FF2B5EF4-FFF2-40B4-BE49-F238E27FC236}">
                <a16:creationId xmlns:a16="http://schemas.microsoft.com/office/drawing/2014/main" id="{11D29C61-BAB9-47A1-B039-E8504DE61E8F}"/>
              </a:ext>
            </a:extLst>
          </p:cNvPr>
          <p:cNvSpPr txBox="1"/>
          <p:nvPr/>
        </p:nvSpPr>
        <p:spPr>
          <a:xfrm>
            <a:off x="2587650" y="2973326"/>
            <a:ext cx="9842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PRACOVNÍ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VERZE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7" name="TextBox 7">
            <a:extLst>
              <a:ext uri="{FF2B5EF4-FFF2-40B4-BE49-F238E27FC236}">
                <a16:creationId xmlns:a16="http://schemas.microsoft.com/office/drawing/2014/main" id="{9EE02E12-EC5D-46BE-8E7F-37B563EE07D0}"/>
              </a:ext>
            </a:extLst>
          </p:cNvPr>
          <p:cNvSpPr txBox="1"/>
          <p:nvPr/>
        </p:nvSpPr>
        <p:spPr>
          <a:xfrm>
            <a:off x="3686001" y="2131638"/>
            <a:ext cx="86562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VEŘEJNÉ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DISKUZE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6" name="TextBox 7">
            <a:extLst>
              <a:ext uri="{FF2B5EF4-FFF2-40B4-BE49-F238E27FC236}">
                <a16:creationId xmlns:a16="http://schemas.microsoft.com/office/drawing/2014/main" id="{F2E687B3-57EF-4BAF-93B3-FC5E2A40472A}"/>
              </a:ext>
            </a:extLst>
          </p:cNvPr>
          <p:cNvSpPr txBox="1"/>
          <p:nvPr/>
        </p:nvSpPr>
        <p:spPr>
          <a:xfrm>
            <a:off x="4263419" y="2959446"/>
            <a:ext cx="168459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VEŘEJNÉ 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PROJEDNÁNÍ (SEA)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7" name="TextBox 7">
            <a:extLst>
              <a:ext uri="{FF2B5EF4-FFF2-40B4-BE49-F238E27FC236}">
                <a16:creationId xmlns:a16="http://schemas.microsoft.com/office/drawing/2014/main" id="{D9BF6F89-AF60-4469-9FA7-6169EB5E4649}"/>
              </a:ext>
            </a:extLst>
          </p:cNvPr>
          <p:cNvSpPr txBox="1"/>
          <p:nvPr/>
        </p:nvSpPr>
        <p:spPr>
          <a:xfrm>
            <a:off x="6516111" y="2979773"/>
            <a:ext cx="123110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STANOVISKO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MŽP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8" name="TextBox 7">
            <a:extLst>
              <a:ext uri="{FF2B5EF4-FFF2-40B4-BE49-F238E27FC236}">
                <a16:creationId xmlns:a16="http://schemas.microsoft.com/office/drawing/2014/main" id="{AA8ECC65-97EB-4029-9566-8D3A0355F4DC}"/>
              </a:ext>
            </a:extLst>
          </p:cNvPr>
          <p:cNvSpPr txBox="1"/>
          <p:nvPr/>
        </p:nvSpPr>
        <p:spPr>
          <a:xfrm>
            <a:off x="7512450" y="2131637"/>
            <a:ext cx="135614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PROCES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SCHVALOVÁNÍ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9" name="Ovál 78">
            <a:extLst>
              <a:ext uri="{FF2B5EF4-FFF2-40B4-BE49-F238E27FC236}">
                <a16:creationId xmlns:a16="http://schemas.microsoft.com/office/drawing/2014/main" id="{2E2FF305-45B1-47AB-BAEF-FF08043A91F0}"/>
              </a:ext>
            </a:extLst>
          </p:cNvPr>
          <p:cNvSpPr/>
          <p:nvPr/>
        </p:nvSpPr>
        <p:spPr>
          <a:xfrm>
            <a:off x="6978338" y="2541312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80" name="Ovál 79">
            <a:extLst>
              <a:ext uri="{FF2B5EF4-FFF2-40B4-BE49-F238E27FC236}">
                <a16:creationId xmlns:a16="http://schemas.microsoft.com/office/drawing/2014/main" id="{8EB3ED23-6B0C-4AC6-ABA4-7FF7B464C13A}"/>
              </a:ext>
            </a:extLst>
          </p:cNvPr>
          <p:cNvSpPr/>
          <p:nvPr/>
        </p:nvSpPr>
        <p:spPr>
          <a:xfrm>
            <a:off x="5965365" y="2535378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81" name="Ovál 80">
            <a:extLst>
              <a:ext uri="{FF2B5EF4-FFF2-40B4-BE49-F238E27FC236}">
                <a16:creationId xmlns:a16="http://schemas.microsoft.com/office/drawing/2014/main" id="{C54835F1-04D1-431C-AB32-E6FB6EA891E7}"/>
              </a:ext>
            </a:extLst>
          </p:cNvPr>
          <p:cNvSpPr/>
          <p:nvPr/>
        </p:nvSpPr>
        <p:spPr>
          <a:xfrm>
            <a:off x="4952392" y="2541312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82" name="Ovál 81">
            <a:extLst>
              <a:ext uri="{FF2B5EF4-FFF2-40B4-BE49-F238E27FC236}">
                <a16:creationId xmlns:a16="http://schemas.microsoft.com/office/drawing/2014/main" id="{4D9949AB-A364-41E5-B072-1512A8DF44D2}"/>
              </a:ext>
            </a:extLst>
          </p:cNvPr>
          <p:cNvSpPr/>
          <p:nvPr/>
        </p:nvSpPr>
        <p:spPr>
          <a:xfrm>
            <a:off x="3939419" y="2554900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83" name="Ovál 82">
            <a:extLst>
              <a:ext uri="{FF2B5EF4-FFF2-40B4-BE49-F238E27FC236}">
                <a16:creationId xmlns:a16="http://schemas.microsoft.com/office/drawing/2014/main" id="{8BDD40C4-5B37-43B1-A82D-69774825DF3E}"/>
              </a:ext>
            </a:extLst>
          </p:cNvPr>
          <p:cNvSpPr/>
          <p:nvPr/>
        </p:nvSpPr>
        <p:spPr>
          <a:xfrm>
            <a:off x="2926446" y="2541312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85" name="Ovál 84">
            <a:extLst>
              <a:ext uri="{FF2B5EF4-FFF2-40B4-BE49-F238E27FC236}">
                <a16:creationId xmlns:a16="http://schemas.microsoft.com/office/drawing/2014/main" id="{64C7F9D6-8AAD-46C9-87EE-90F62D21321E}"/>
              </a:ext>
            </a:extLst>
          </p:cNvPr>
          <p:cNvSpPr/>
          <p:nvPr/>
        </p:nvSpPr>
        <p:spPr>
          <a:xfrm>
            <a:off x="7991312" y="2545968"/>
            <a:ext cx="324000" cy="336348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86" name="TextBox 7">
            <a:extLst>
              <a:ext uri="{FF2B5EF4-FFF2-40B4-BE49-F238E27FC236}">
                <a16:creationId xmlns:a16="http://schemas.microsoft.com/office/drawing/2014/main" id="{A95775FB-4163-481D-9929-28CC93DFAB98}"/>
              </a:ext>
            </a:extLst>
          </p:cNvPr>
          <p:cNvSpPr txBox="1"/>
          <p:nvPr/>
        </p:nvSpPr>
        <p:spPr>
          <a:xfrm>
            <a:off x="5673296" y="2131638"/>
            <a:ext cx="99225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KONEČNÁ 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VERZE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7" name="Obdélník 86">
            <a:extLst>
              <a:ext uri="{FF2B5EF4-FFF2-40B4-BE49-F238E27FC236}">
                <a16:creationId xmlns:a16="http://schemas.microsoft.com/office/drawing/2014/main" id="{A939C9AD-46AB-4E2F-B507-D35DD52D8D3D}"/>
              </a:ext>
            </a:extLst>
          </p:cNvPr>
          <p:cNvSpPr/>
          <p:nvPr/>
        </p:nvSpPr>
        <p:spPr>
          <a:xfrm>
            <a:off x="0" y="3491295"/>
            <a:ext cx="9143999" cy="706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8" name="TextBox 4">
            <a:extLst>
              <a:ext uri="{FF2B5EF4-FFF2-40B4-BE49-F238E27FC236}">
                <a16:creationId xmlns:a16="http://schemas.microsoft.com/office/drawing/2014/main" id="{DC25B4B5-23C3-447B-B3F4-9327F7DCD820}"/>
              </a:ext>
            </a:extLst>
          </p:cNvPr>
          <p:cNvSpPr txBox="1"/>
          <p:nvPr/>
        </p:nvSpPr>
        <p:spPr>
          <a:xfrm>
            <a:off x="802458" y="3622707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12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2016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9" name="TextBox 4">
            <a:extLst>
              <a:ext uri="{FF2B5EF4-FFF2-40B4-BE49-F238E27FC236}">
                <a16:creationId xmlns:a16="http://schemas.microsoft.com/office/drawing/2014/main" id="{A334FAB5-CD44-4FC2-9682-7D7516288817}"/>
              </a:ext>
            </a:extLst>
          </p:cNvPr>
          <p:cNvSpPr txBox="1"/>
          <p:nvPr/>
        </p:nvSpPr>
        <p:spPr>
          <a:xfrm>
            <a:off x="1818991" y="3621398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06-08</a:t>
            </a:r>
          </a:p>
          <a:p>
            <a:pPr lvl="0" algn="ctr"/>
            <a:r>
              <a:rPr lang="cs-CZ" b="1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2017</a:t>
            </a:r>
            <a:endParaRPr lang="en-US" b="1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90" name="TextBox 4">
            <a:extLst>
              <a:ext uri="{FF2B5EF4-FFF2-40B4-BE49-F238E27FC236}">
                <a16:creationId xmlns:a16="http://schemas.microsoft.com/office/drawing/2014/main" id="{FA363E7B-6A80-4DC0-8F3D-74577466C1DA}"/>
              </a:ext>
            </a:extLst>
          </p:cNvPr>
          <p:cNvSpPr txBox="1"/>
          <p:nvPr/>
        </p:nvSpPr>
        <p:spPr>
          <a:xfrm>
            <a:off x="2835524" y="3620089"/>
            <a:ext cx="512961" cy="4985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2018</a:t>
            </a:r>
          </a:p>
          <a:p>
            <a:pPr lvl="0" algn="ctr">
              <a:lnSpc>
                <a:spcPct val="90000"/>
              </a:lnSpc>
            </a:pPr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2019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91" name="TextBox 4">
            <a:extLst>
              <a:ext uri="{FF2B5EF4-FFF2-40B4-BE49-F238E27FC236}">
                <a16:creationId xmlns:a16="http://schemas.microsoft.com/office/drawing/2014/main" id="{B7D91D02-74C0-4866-8211-FDC0F2ECADDE}"/>
              </a:ext>
            </a:extLst>
          </p:cNvPr>
          <p:cNvSpPr txBox="1"/>
          <p:nvPr/>
        </p:nvSpPr>
        <p:spPr>
          <a:xfrm>
            <a:off x="3852057" y="3618780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09-10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2019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92" name="TextBox 4">
            <a:extLst>
              <a:ext uri="{FF2B5EF4-FFF2-40B4-BE49-F238E27FC236}">
                <a16:creationId xmlns:a16="http://schemas.microsoft.com/office/drawing/2014/main" id="{571D4581-72C4-4A05-A1A3-A63D20C0EC43}"/>
              </a:ext>
            </a:extLst>
          </p:cNvPr>
          <p:cNvSpPr txBox="1"/>
          <p:nvPr/>
        </p:nvSpPr>
        <p:spPr>
          <a:xfrm>
            <a:off x="4868589" y="3617471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06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2020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93" name="TextBox 4">
            <a:extLst>
              <a:ext uri="{FF2B5EF4-FFF2-40B4-BE49-F238E27FC236}">
                <a16:creationId xmlns:a16="http://schemas.microsoft.com/office/drawing/2014/main" id="{03C996D4-0A8C-4F98-AEDE-98372FAEFDCC}"/>
              </a:ext>
            </a:extLst>
          </p:cNvPr>
          <p:cNvSpPr txBox="1"/>
          <p:nvPr/>
        </p:nvSpPr>
        <p:spPr>
          <a:xfrm>
            <a:off x="5885122" y="3616162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08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2021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94" name="TextBox 4">
            <a:extLst>
              <a:ext uri="{FF2B5EF4-FFF2-40B4-BE49-F238E27FC236}">
                <a16:creationId xmlns:a16="http://schemas.microsoft.com/office/drawing/2014/main" id="{4393391B-D5DC-4B0D-9440-8D229A8BC113}"/>
              </a:ext>
            </a:extLst>
          </p:cNvPr>
          <p:cNvSpPr txBox="1"/>
          <p:nvPr/>
        </p:nvSpPr>
        <p:spPr>
          <a:xfrm>
            <a:off x="6901655" y="3614853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02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2022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95" name="TextBox 4">
            <a:extLst>
              <a:ext uri="{FF2B5EF4-FFF2-40B4-BE49-F238E27FC236}">
                <a16:creationId xmlns:a16="http://schemas.microsoft.com/office/drawing/2014/main" id="{B3EC64B4-E253-4BAE-811C-006E50197EFB}"/>
              </a:ext>
            </a:extLst>
          </p:cNvPr>
          <p:cNvSpPr txBox="1"/>
          <p:nvPr/>
        </p:nvSpPr>
        <p:spPr>
          <a:xfrm>
            <a:off x="7918188" y="3613544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03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2022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98" name="Shape 3613">
            <a:extLst>
              <a:ext uri="{FF2B5EF4-FFF2-40B4-BE49-F238E27FC236}">
                <a16:creationId xmlns:a16="http://schemas.microsoft.com/office/drawing/2014/main" id="{4BC40FE8-F057-4DCF-87B7-BB0EBA8474E4}"/>
              </a:ext>
            </a:extLst>
          </p:cNvPr>
          <p:cNvSpPr/>
          <p:nvPr/>
        </p:nvSpPr>
        <p:spPr>
          <a:xfrm>
            <a:off x="1921841" y="2542552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cxnSp>
        <p:nvCxnSpPr>
          <p:cNvPr id="99" name="Přímá spojnice 98">
            <a:extLst>
              <a:ext uri="{FF2B5EF4-FFF2-40B4-BE49-F238E27FC236}">
                <a16:creationId xmlns:a16="http://schemas.microsoft.com/office/drawing/2014/main" id="{64C2A165-2973-4285-A40C-3F313EE3F5A0}"/>
              </a:ext>
            </a:extLst>
          </p:cNvPr>
          <p:cNvCxnSpPr>
            <a:cxnSpLocks/>
          </p:cNvCxnSpPr>
          <p:nvPr/>
        </p:nvCxnSpPr>
        <p:spPr>
          <a:xfrm>
            <a:off x="2083840" y="2878900"/>
            <a:ext cx="0" cy="678764"/>
          </a:xfrm>
          <a:prstGeom prst="line">
            <a:avLst/>
          </a:prstGeom>
          <a:ln>
            <a:solidFill>
              <a:srgbClr val="278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Ovál 99">
            <a:extLst>
              <a:ext uri="{FF2B5EF4-FFF2-40B4-BE49-F238E27FC236}">
                <a16:creationId xmlns:a16="http://schemas.microsoft.com/office/drawing/2014/main" id="{78E9745F-5BBD-4263-8E5D-E420BCAB5ABB}"/>
              </a:ext>
            </a:extLst>
          </p:cNvPr>
          <p:cNvSpPr/>
          <p:nvPr/>
        </p:nvSpPr>
        <p:spPr>
          <a:xfrm>
            <a:off x="2047840" y="3487879"/>
            <a:ext cx="72000" cy="72000"/>
          </a:xfrm>
          <a:prstGeom prst="ellipse">
            <a:avLst/>
          </a:prstGeom>
          <a:solidFill>
            <a:srgbClr val="27829E"/>
          </a:solidFill>
          <a:ln>
            <a:solidFill>
              <a:srgbClr val="2782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3160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7A2ED822-6D68-4B20-B713-3A848BC4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028701"/>
            <a:ext cx="8610600" cy="509645"/>
          </a:xfrm>
        </p:spPr>
        <p:txBody>
          <a:bodyPr>
            <a:normAutofit/>
          </a:bodyPr>
          <a:lstStyle/>
          <a:p>
            <a:r>
              <a:rPr lang="cs-CZ" sz="26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POSTUP ZPRACOVÁNÍ DOKUMENTU</a:t>
            </a:r>
          </a:p>
        </p:txBody>
      </p:sp>
      <p:sp>
        <p:nvSpPr>
          <p:cNvPr id="68" name="TextBox 2">
            <a:extLst>
              <a:ext uri="{FF2B5EF4-FFF2-40B4-BE49-F238E27FC236}">
                <a16:creationId xmlns:a16="http://schemas.microsoft.com/office/drawing/2014/main" id="{1F4CEE91-0FD8-4C54-A99F-27147B066728}"/>
              </a:ext>
            </a:extLst>
          </p:cNvPr>
          <p:cNvSpPr txBox="1"/>
          <p:nvPr/>
        </p:nvSpPr>
        <p:spPr>
          <a:xfrm>
            <a:off x="2166492" y="4852827"/>
            <a:ext cx="423159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80000"/>
              </a:lnSpc>
            </a:pPr>
            <a:r>
              <a:rPr lang="cs-CZ" sz="1000" b="1" spc="3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540 STRAN PŮVODNÍHO TEXTU</a:t>
            </a:r>
            <a:endParaRPr lang="en-US" sz="1000" b="1" spc="30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9" name="TextBox 3">
            <a:extLst>
              <a:ext uri="{FF2B5EF4-FFF2-40B4-BE49-F238E27FC236}">
                <a16:creationId xmlns:a16="http://schemas.microsoft.com/office/drawing/2014/main" id="{F760D881-55E4-408E-87B5-418BD1502394}"/>
              </a:ext>
            </a:extLst>
          </p:cNvPr>
          <p:cNvSpPr txBox="1"/>
          <p:nvPr/>
        </p:nvSpPr>
        <p:spPr>
          <a:xfrm>
            <a:off x="2166491" y="5107859"/>
            <a:ext cx="6792372" cy="1350819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úpravy textu (260 stran + přílohy)</a:t>
            </a:r>
          </a:p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připomínkování v rámci krajského úřadu a zpracovatelem hodnocení SEA</a:t>
            </a:r>
          </a:p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projednávání se členy rady kraje</a:t>
            </a:r>
          </a:p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projednání ve Výboru hospodářského a regionálního rozvoje a Výboru živ. prostředí a zemědělství</a:t>
            </a:r>
          </a:p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předloženo na vědomí do zastupitelstva kraje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F6EF0449-87F3-4C68-8D88-D9148F8E2B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423" y="4701272"/>
            <a:ext cx="1352265" cy="17757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6" name="Shape 3613">
            <a:extLst>
              <a:ext uri="{FF2B5EF4-FFF2-40B4-BE49-F238E27FC236}">
                <a16:creationId xmlns:a16="http://schemas.microsoft.com/office/drawing/2014/main" id="{D5EA9F87-6971-48D0-B4E3-4D48187E0E8F}"/>
              </a:ext>
            </a:extLst>
          </p:cNvPr>
          <p:cNvSpPr/>
          <p:nvPr/>
        </p:nvSpPr>
        <p:spPr>
          <a:xfrm>
            <a:off x="2921947" y="2527570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0" name="TextBox 4">
            <a:extLst>
              <a:ext uri="{FF2B5EF4-FFF2-40B4-BE49-F238E27FC236}">
                <a16:creationId xmlns:a16="http://schemas.microsoft.com/office/drawing/2014/main" id="{78EE5972-45C6-4DF9-A810-529EA3F9047A}"/>
              </a:ext>
            </a:extLst>
          </p:cNvPr>
          <p:cNvSpPr txBox="1"/>
          <p:nvPr/>
        </p:nvSpPr>
        <p:spPr>
          <a:xfrm>
            <a:off x="632093" y="2315291"/>
            <a:ext cx="86081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SEMINÁŘ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53F00507-D237-45D6-8DF5-7C4079BEAB78}"/>
              </a:ext>
            </a:extLst>
          </p:cNvPr>
          <p:cNvSpPr txBox="1"/>
          <p:nvPr/>
        </p:nvSpPr>
        <p:spPr>
          <a:xfrm>
            <a:off x="1659493" y="2977248"/>
            <a:ext cx="83195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TERÉNNÍ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ŠETŘENÍ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7" name="TextBox 7">
            <a:extLst>
              <a:ext uri="{FF2B5EF4-FFF2-40B4-BE49-F238E27FC236}">
                <a16:creationId xmlns:a16="http://schemas.microsoft.com/office/drawing/2014/main" id="{DB8DE328-CDBE-4659-A1DF-D244E40FC34E}"/>
              </a:ext>
            </a:extLst>
          </p:cNvPr>
          <p:cNvSpPr txBox="1"/>
          <p:nvPr/>
        </p:nvSpPr>
        <p:spPr>
          <a:xfrm>
            <a:off x="2596324" y="2130625"/>
            <a:ext cx="9842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PRACOVNÍ</a:t>
            </a:r>
            <a:b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VERZE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6" name="TextBox 7">
            <a:extLst>
              <a:ext uri="{FF2B5EF4-FFF2-40B4-BE49-F238E27FC236}">
                <a16:creationId xmlns:a16="http://schemas.microsoft.com/office/drawing/2014/main" id="{F7352AD1-E03C-45AD-87F1-97DDB1673B0E}"/>
              </a:ext>
            </a:extLst>
          </p:cNvPr>
          <p:cNvSpPr txBox="1"/>
          <p:nvPr/>
        </p:nvSpPr>
        <p:spPr>
          <a:xfrm>
            <a:off x="3676443" y="2960250"/>
            <a:ext cx="86562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VEŘEJNÉ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DISKUZE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2" name="TextBox 7">
            <a:extLst>
              <a:ext uri="{FF2B5EF4-FFF2-40B4-BE49-F238E27FC236}">
                <a16:creationId xmlns:a16="http://schemas.microsoft.com/office/drawing/2014/main" id="{746C85E8-DD4E-414A-AED3-A4FB709C67E1}"/>
              </a:ext>
            </a:extLst>
          </p:cNvPr>
          <p:cNvSpPr txBox="1"/>
          <p:nvPr/>
        </p:nvSpPr>
        <p:spPr>
          <a:xfrm>
            <a:off x="4272093" y="2003528"/>
            <a:ext cx="168459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VEŘEJNÉ 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PROJEDNÁNÍ (SEA)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3" name="TextBox 7">
            <a:extLst>
              <a:ext uri="{FF2B5EF4-FFF2-40B4-BE49-F238E27FC236}">
                <a16:creationId xmlns:a16="http://schemas.microsoft.com/office/drawing/2014/main" id="{8A274249-2AE7-4F64-8C41-A1A21E559BC5}"/>
              </a:ext>
            </a:extLst>
          </p:cNvPr>
          <p:cNvSpPr txBox="1"/>
          <p:nvPr/>
        </p:nvSpPr>
        <p:spPr>
          <a:xfrm>
            <a:off x="6524785" y="2137072"/>
            <a:ext cx="123110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STANOVISKO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MŽP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4" name="TextBox 7">
            <a:extLst>
              <a:ext uri="{FF2B5EF4-FFF2-40B4-BE49-F238E27FC236}">
                <a16:creationId xmlns:a16="http://schemas.microsoft.com/office/drawing/2014/main" id="{180DD8C0-AFF7-4D9D-B714-0276479B87E0}"/>
              </a:ext>
            </a:extLst>
          </p:cNvPr>
          <p:cNvSpPr txBox="1"/>
          <p:nvPr/>
        </p:nvSpPr>
        <p:spPr>
          <a:xfrm>
            <a:off x="7502892" y="2960249"/>
            <a:ext cx="135614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PROCES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SCHVALOVÁNÍ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5" name="Ovál 74">
            <a:extLst>
              <a:ext uri="{FF2B5EF4-FFF2-40B4-BE49-F238E27FC236}">
                <a16:creationId xmlns:a16="http://schemas.microsoft.com/office/drawing/2014/main" id="{C580224C-EC94-45F4-9534-DA51CE1AC748}"/>
              </a:ext>
            </a:extLst>
          </p:cNvPr>
          <p:cNvSpPr/>
          <p:nvPr/>
        </p:nvSpPr>
        <p:spPr>
          <a:xfrm>
            <a:off x="6978338" y="2541312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76" name="Ovál 75">
            <a:extLst>
              <a:ext uri="{FF2B5EF4-FFF2-40B4-BE49-F238E27FC236}">
                <a16:creationId xmlns:a16="http://schemas.microsoft.com/office/drawing/2014/main" id="{600D2F8A-0CC5-4B58-AEA9-3CE50A2353EF}"/>
              </a:ext>
            </a:extLst>
          </p:cNvPr>
          <p:cNvSpPr/>
          <p:nvPr/>
        </p:nvSpPr>
        <p:spPr>
          <a:xfrm>
            <a:off x="5965365" y="2535378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77" name="Ovál 76">
            <a:extLst>
              <a:ext uri="{FF2B5EF4-FFF2-40B4-BE49-F238E27FC236}">
                <a16:creationId xmlns:a16="http://schemas.microsoft.com/office/drawing/2014/main" id="{A5103C53-54A2-4EAC-8909-B9A96C8E630A}"/>
              </a:ext>
            </a:extLst>
          </p:cNvPr>
          <p:cNvSpPr/>
          <p:nvPr/>
        </p:nvSpPr>
        <p:spPr>
          <a:xfrm>
            <a:off x="4952392" y="2541312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78" name="Ovál 77">
            <a:extLst>
              <a:ext uri="{FF2B5EF4-FFF2-40B4-BE49-F238E27FC236}">
                <a16:creationId xmlns:a16="http://schemas.microsoft.com/office/drawing/2014/main" id="{96770A00-ACC4-4EEB-9B83-36A576582D2C}"/>
              </a:ext>
            </a:extLst>
          </p:cNvPr>
          <p:cNvSpPr/>
          <p:nvPr/>
        </p:nvSpPr>
        <p:spPr>
          <a:xfrm>
            <a:off x="3939419" y="2554900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81" name="Ovál 80">
            <a:extLst>
              <a:ext uri="{FF2B5EF4-FFF2-40B4-BE49-F238E27FC236}">
                <a16:creationId xmlns:a16="http://schemas.microsoft.com/office/drawing/2014/main" id="{8F9CCEFC-E65A-4E65-8D64-2F50498A27D1}"/>
              </a:ext>
            </a:extLst>
          </p:cNvPr>
          <p:cNvSpPr/>
          <p:nvPr/>
        </p:nvSpPr>
        <p:spPr>
          <a:xfrm>
            <a:off x="7991312" y="2545968"/>
            <a:ext cx="324000" cy="336348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82" name="TextBox 7">
            <a:extLst>
              <a:ext uri="{FF2B5EF4-FFF2-40B4-BE49-F238E27FC236}">
                <a16:creationId xmlns:a16="http://schemas.microsoft.com/office/drawing/2014/main" id="{B63FB1EC-0622-45B2-8621-DE92F62EB7E8}"/>
              </a:ext>
            </a:extLst>
          </p:cNvPr>
          <p:cNvSpPr txBox="1"/>
          <p:nvPr/>
        </p:nvSpPr>
        <p:spPr>
          <a:xfrm>
            <a:off x="5663738" y="2960250"/>
            <a:ext cx="99225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KONEČNÁ 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VERZE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3" name="Obdélník 82">
            <a:extLst>
              <a:ext uri="{FF2B5EF4-FFF2-40B4-BE49-F238E27FC236}">
                <a16:creationId xmlns:a16="http://schemas.microsoft.com/office/drawing/2014/main" id="{8FA35523-6801-48D9-9163-3E5E15138F56}"/>
              </a:ext>
            </a:extLst>
          </p:cNvPr>
          <p:cNvSpPr/>
          <p:nvPr/>
        </p:nvSpPr>
        <p:spPr>
          <a:xfrm>
            <a:off x="0" y="3491295"/>
            <a:ext cx="9143999" cy="706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4" name="TextBox 4">
            <a:extLst>
              <a:ext uri="{FF2B5EF4-FFF2-40B4-BE49-F238E27FC236}">
                <a16:creationId xmlns:a16="http://schemas.microsoft.com/office/drawing/2014/main" id="{B6FF0BE6-5B1D-41B8-96CE-14FC353F3E5B}"/>
              </a:ext>
            </a:extLst>
          </p:cNvPr>
          <p:cNvSpPr txBox="1"/>
          <p:nvPr/>
        </p:nvSpPr>
        <p:spPr>
          <a:xfrm>
            <a:off x="802458" y="3622707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12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2016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5" name="TextBox 4">
            <a:extLst>
              <a:ext uri="{FF2B5EF4-FFF2-40B4-BE49-F238E27FC236}">
                <a16:creationId xmlns:a16="http://schemas.microsoft.com/office/drawing/2014/main" id="{7A02F1E0-12C3-4E0E-AF4E-63831E53ACEF}"/>
              </a:ext>
            </a:extLst>
          </p:cNvPr>
          <p:cNvSpPr txBox="1"/>
          <p:nvPr/>
        </p:nvSpPr>
        <p:spPr>
          <a:xfrm>
            <a:off x="1818991" y="3621398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06-08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2017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6" name="TextBox 4">
            <a:extLst>
              <a:ext uri="{FF2B5EF4-FFF2-40B4-BE49-F238E27FC236}">
                <a16:creationId xmlns:a16="http://schemas.microsoft.com/office/drawing/2014/main" id="{9012DB76-7F66-4ECC-8E7C-F03D3F793349}"/>
              </a:ext>
            </a:extLst>
          </p:cNvPr>
          <p:cNvSpPr txBox="1"/>
          <p:nvPr/>
        </p:nvSpPr>
        <p:spPr>
          <a:xfrm>
            <a:off x="2835524" y="3620089"/>
            <a:ext cx="512961" cy="4985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cs-CZ" b="1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2018</a:t>
            </a:r>
          </a:p>
          <a:p>
            <a:pPr lvl="0" algn="ctr">
              <a:lnSpc>
                <a:spcPct val="90000"/>
              </a:lnSpc>
            </a:pPr>
            <a:r>
              <a:rPr lang="cs-CZ" b="1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2019</a:t>
            </a:r>
            <a:endParaRPr lang="en-US" b="1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7" name="TextBox 4">
            <a:extLst>
              <a:ext uri="{FF2B5EF4-FFF2-40B4-BE49-F238E27FC236}">
                <a16:creationId xmlns:a16="http://schemas.microsoft.com/office/drawing/2014/main" id="{75149E2C-B953-41A4-987A-1F6EA1326660}"/>
              </a:ext>
            </a:extLst>
          </p:cNvPr>
          <p:cNvSpPr txBox="1"/>
          <p:nvPr/>
        </p:nvSpPr>
        <p:spPr>
          <a:xfrm>
            <a:off x="3852057" y="3618780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09-10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2019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8" name="TextBox 4">
            <a:extLst>
              <a:ext uri="{FF2B5EF4-FFF2-40B4-BE49-F238E27FC236}">
                <a16:creationId xmlns:a16="http://schemas.microsoft.com/office/drawing/2014/main" id="{389E7A3D-36F9-47F5-A595-B63443EF6E66}"/>
              </a:ext>
            </a:extLst>
          </p:cNvPr>
          <p:cNvSpPr txBox="1"/>
          <p:nvPr/>
        </p:nvSpPr>
        <p:spPr>
          <a:xfrm>
            <a:off x="4868589" y="3617471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06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2020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9" name="TextBox 4">
            <a:extLst>
              <a:ext uri="{FF2B5EF4-FFF2-40B4-BE49-F238E27FC236}">
                <a16:creationId xmlns:a16="http://schemas.microsoft.com/office/drawing/2014/main" id="{EA2CE23F-3028-4B7D-ACBD-5AF0C51808F7}"/>
              </a:ext>
            </a:extLst>
          </p:cNvPr>
          <p:cNvSpPr txBox="1"/>
          <p:nvPr/>
        </p:nvSpPr>
        <p:spPr>
          <a:xfrm>
            <a:off x="5885122" y="3616162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08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2021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90" name="TextBox 4">
            <a:extLst>
              <a:ext uri="{FF2B5EF4-FFF2-40B4-BE49-F238E27FC236}">
                <a16:creationId xmlns:a16="http://schemas.microsoft.com/office/drawing/2014/main" id="{508563A8-CE0E-4AB3-8F6F-F7108994D1E9}"/>
              </a:ext>
            </a:extLst>
          </p:cNvPr>
          <p:cNvSpPr txBox="1"/>
          <p:nvPr/>
        </p:nvSpPr>
        <p:spPr>
          <a:xfrm>
            <a:off x="6901655" y="3614853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02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2022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91" name="TextBox 4">
            <a:extLst>
              <a:ext uri="{FF2B5EF4-FFF2-40B4-BE49-F238E27FC236}">
                <a16:creationId xmlns:a16="http://schemas.microsoft.com/office/drawing/2014/main" id="{F098C037-1F9C-4FC8-8DAD-0E1BCC5E1ADB}"/>
              </a:ext>
            </a:extLst>
          </p:cNvPr>
          <p:cNvSpPr txBox="1"/>
          <p:nvPr/>
        </p:nvSpPr>
        <p:spPr>
          <a:xfrm>
            <a:off x="7918188" y="3613544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03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2022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cxnSp>
        <p:nvCxnSpPr>
          <p:cNvPr id="92" name="Přímá spojnice 91">
            <a:extLst>
              <a:ext uri="{FF2B5EF4-FFF2-40B4-BE49-F238E27FC236}">
                <a16:creationId xmlns:a16="http://schemas.microsoft.com/office/drawing/2014/main" id="{D31282B9-58EA-4CDA-BBD2-5C70C325FA0D}"/>
              </a:ext>
            </a:extLst>
          </p:cNvPr>
          <p:cNvCxnSpPr>
            <a:cxnSpLocks/>
          </p:cNvCxnSpPr>
          <p:nvPr/>
        </p:nvCxnSpPr>
        <p:spPr>
          <a:xfrm>
            <a:off x="3083946" y="2863918"/>
            <a:ext cx="0" cy="678764"/>
          </a:xfrm>
          <a:prstGeom prst="line">
            <a:avLst/>
          </a:prstGeom>
          <a:ln>
            <a:solidFill>
              <a:srgbClr val="278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vál 92">
            <a:extLst>
              <a:ext uri="{FF2B5EF4-FFF2-40B4-BE49-F238E27FC236}">
                <a16:creationId xmlns:a16="http://schemas.microsoft.com/office/drawing/2014/main" id="{ED174628-4FC7-4E15-AFEE-982B6C65C959}"/>
              </a:ext>
            </a:extLst>
          </p:cNvPr>
          <p:cNvSpPr/>
          <p:nvPr/>
        </p:nvSpPr>
        <p:spPr>
          <a:xfrm>
            <a:off x="3047946" y="3472897"/>
            <a:ext cx="72000" cy="72000"/>
          </a:xfrm>
          <a:prstGeom prst="ellipse">
            <a:avLst/>
          </a:prstGeom>
          <a:solidFill>
            <a:srgbClr val="27829E"/>
          </a:solidFill>
          <a:ln>
            <a:solidFill>
              <a:srgbClr val="2782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4" name="Shape 3613">
            <a:extLst>
              <a:ext uri="{FF2B5EF4-FFF2-40B4-BE49-F238E27FC236}">
                <a16:creationId xmlns:a16="http://schemas.microsoft.com/office/drawing/2014/main" id="{A4FCEC31-5EA1-4C02-AFCC-D24CABD21FB8}"/>
              </a:ext>
            </a:extLst>
          </p:cNvPr>
          <p:cNvSpPr/>
          <p:nvPr/>
        </p:nvSpPr>
        <p:spPr>
          <a:xfrm>
            <a:off x="900500" y="2545968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5" name="Shape 3613">
            <a:extLst>
              <a:ext uri="{FF2B5EF4-FFF2-40B4-BE49-F238E27FC236}">
                <a16:creationId xmlns:a16="http://schemas.microsoft.com/office/drawing/2014/main" id="{09898906-42B8-4C12-ADED-DA940334F122}"/>
              </a:ext>
            </a:extLst>
          </p:cNvPr>
          <p:cNvSpPr/>
          <p:nvPr/>
        </p:nvSpPr>
        <p:spPr>
          <a:xfrm>
            <a:off x="1921841" y="2542552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330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7A2ED822-6D68-4B20-B713-3A848BC4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028701"/>
            <a:ext cx="8610600" cy="509645"/>
          </a:xfrm>
        </p:spPr>
        <p:txBody>
          <a:bodyPr>
            <a:normAutofit/>
          </a:bodyPr>
          <a:lstStyle/>
          <a:p>
            <a:r>
              <a:rPr lang="cs-CZ" sz="26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POSTUP ZPRACOVÁNÍ DOKUMENTU</a:t>
            </a:r>
          </a:p>
        </p:txBody>
      </p:sp>
      <p:sp>
        <p:nvSpPr>
          <p:cNvPr id="68" name="TextBox 2">
            <a:extLst>
              <a:ext uri="{FF2B5EF4-FFF2-40B4-BE49-F238E27FC236}">
                <a16:creationId xmlns:a16="http://schemas.microsoft.com/office/drawing/2014/main" id="{1F4CEE91-0FD8-4C54-A99F-27147B066728}"/>
              </a:ext>
            </a:extLst>
          </p:cNvPr>
          <p:cNvSpPr txBox="1"/>
          <p:nvPr/>
        </p:nvSpPr>
        <p:spPr>
          <a:xfrm>
            <a:off x="6503954" y="4980434"/>
            <a:ext cx="232138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FRÝDLANT    </a:t>
            </a:r>
          </a:p>
          <a:p>
            <a:pPr lvl="0"/>
            <a:r>
              <a:rPr lang="cs-CZ" sz="1000" b="1" spc="3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MIMOŇ</a:t>
            </a:r>
          </a:p>
          <a:p>
            <a:pPr lvl="0"/>
            <a:r>
              <a:rPr lang="cs-CZ" sz="1000" b="1" spc="3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SEMILY   </a:t>
            </a:r>
          </a:p>
          <a:p>
            <a:pPr lvl="0"/>
            <a:r>
              <a:rPr lang="cs-CZ" sz="1000" b="1" spc="3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LIBEREC</a:t>
            </a:r>
          </a:p>
        </p:txBody>
      </p:sp>
      <p:sp>
        <p:nvSpPr>
          <p:cNvPr id="69" name="TextBox 3">
            <a:extLst>
              <a:ext uri="{FF2B5EF4-FFF2-40B4-BE49-F238E27FC236}">
                <a16:creationId xmlns:a16="http://schemas.microsoft.com/office/drawing/2014/main" id="{F760D881-55E4-408E-87B5-418BD1502394}"/>
              </a:ext>
            </a:extLst>
          </p:cNvPr>
          <p:cNvSpPr txBox="1"/>
          <p:nvPr/>
        </p:nvSpPr>
        <p:spPr>
          <a:xfrm>
            <a:off x="6486050" y="5688912"/>
            <a:ext cx="3307222" cy="7968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zástupci pořizovatele, </a:t>
            </a:r>
          </a:p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zpracovatele dokumentu </a:t>
            </a:r>
          </a:p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a zpracovatele hodnocení SEA</a:t>
            </a:r>
          </a:p>
        </p:txBody>
      </p:sp>
      <p:pic>
        <p:nvPicPr>
          <p:cNvPr id="9" name="Obrázek 8" descr="Obsah obrázku interiér, několik&#10;&#10;Popis byl vytvořen automaticky">
            <a:extLst>
              <a:ext uri="{FF2B5EF4-FFF2-40B4-BE49-F238E27FC236}">
                <a16:creationId xmlns:a16="http://schemas.microsoft.com/office/drawing/2014/main" id="{80ABCAD5-320C-4E5D-AB51-88D15E79A2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660" y="4626843"/>
            <a:ext cx="2690862" cy="2018147"/>
          </a:xfrm>
          <a:prstGeom prst="rect">
            <a:avLst/>
          </a:prstGeom>
        </p:spPr>
      </p:pic>
      <p:pic>
        <p:nvPicPr>
          <p:cNvPr id="11" name="Obrázek 10" descr="Obsah obrázku interiér, zeď, konferenční místnost, několik&#10;&#10;Popis byl vytvořen automaticky">
            <a:extLst>
              <a:ext uri="{FF2B5EF4-FFF2-40B4-BE49-F238E27FC236}">
                <a16:creationId xmlns:a16="http://schemas.microsoft.com/office/drawing/2014/main" id="{D248CCA0-5B92-41A9-B49C-09D51D9E1D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1273" y="4626842"/>
            <a:ext cx="2690862" cy="2018147"/>
          </a:xfrm>
          <a:prstGeom prst="rect">
            <a:avLst/>
          </a:prstGeom>
        </p:spPr>
      </p:pic>
      <p:sp>
        <p:nvSpPr>
          <p:cNvPr id="95" name="TextBox 4">
            <a:extLst>
              <a:ext uri="{FF2B5EF4-FFF2-40B4-BE49-F238E27FC236}">
                <a16:creationId xmlns:a16="http://schemas.microsoft.com/office/drawing/2014/main" id="{89B3D563-A8F0-4D13-8469-1784AE5917C5}"/>
              </a:ext>
            </a:extLst>
          </p:cNvPr>
          <p:cNvSpPr txBox="1"/>
          <p:nvPr/>
        </p:nvSpPr>
        <p:spPr>
          <a:xfrm>
            <a:off x="611514" y="3001382"/>
            <a:ext cx="86081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SEMINÁŘ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96" name="TextBox 7">
            <a:extLst>
              <a:ext uri="{FF2B5EF4-FFF2-40B4-BE49-F238E27FC236}">
                <a16:creationId xmlns:a16="http://schemas.microsoft.com/office/drawing/2014/main" id="{9B3CE3EF-FFCF-4B11-AC12-96D86D646F72}"/>
              </a:ext>
            </a:extLst>
          </p:cNvPr>
          <p:cNvSpPr txBox="1"/>
          <p:nvPr/>
        </p:nvSpPr>
        <p:spPr>
          <a:xfrm>
            <a:off x="1677518" y="2132725"/>
            <a:ext cx="83195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TERÉNNÍ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ŠETŘENÍ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97" name="TextBox 7">
            <a:extLst>
              <a:ext uri="{FF2B5EF4-FFF2-40B4-BE49-F238E27FC236}">
                <a16:creationId xmlns:a16="http://schemas.microsoft.com/office/drawing/2014/main" id="{FCEA058D-997F-427E-A076-DBF4BCD3C425}"/>
              </a:ext>
            </a:extLst>
          </p:cNvPr>
          <p:cNvSpPr txBox="1"/>
          <p:nvPr/>
        </p:nvSpPr>
        <p:spPr>
          <a:xfrm>
            <a:off x="2587650" y="2973326"/>
            <a:ext cx="9842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PRACOVNÍ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VERZE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98" name="TextBox 7">
            <a:extLst>
              <a:ext uri="{FF2B5EF4-FFF2-40B4-BE49-F238E27FC236}">
                <a16:creationId xmlns:a16="http://schemas.microsoft.com/office/drawing/2014/main" id="{641B017F-C84A-4BF5-A2FB-AE8450C42664}"/>
              </a:ext>
            </a:extLst>
          </p:cNvPr>
          <p:cNvSpPr txBox="1"/>
          <p:nvPr/>
        </p:nvSpPr>
        <p:spPr>
          <a:xfrm>
            <a:off x="3686001" y="2131638"/>
            <a:ext cx="86562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VEŘEJNÉ</a:t>
            </a:r>
            <a:b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DISKUZE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99" name="TextBox 7">
            <a:extLst>
              <a:ext uri="{FF2B5EF4-FFF2-40B4-BE49-F238E27FC236}">
                <a16:creationId xmlns:a16="http://schemas.microsoft.com/office/drawing/2014/main" id="{CBC8DBD8-7AB0-489E-BBD1-BE0BED9D96C0}"/>
              </a:ext>
            </a:extLst>
          </p:cNvPr>
          <p:cNvSpPr txBox="1"/>
          <p:nvPr/>
        </p:nvSpPr>
        <p:spPr>
          <a:xfrm>
            <a:off x="4263419" y="2959446"/>
            <a:ext cx="168459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VEŘEJNÉ 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PROJEDNÁNÍ (SEA)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00" name="TextBox 7">
            <a:extLst>
              <a:ext uri="{FF2B5EF4-FFF2-40B4-BE49-F238E27FC236}">
                <a16:creationId xmlns:a16="http://schemas.microsoft.com/office/drawing/2014/main" id="{7F4650E3-4B30-4CC9-8597-59308BBC524B}"/>
              </a:ext>
            </a:extLst>
          </p:cNvPr>
          <p:cNvSpPr txBox="1"/>
          <p:nvPr/>
        </p:nvSpPr>
        <p:spPr>
          <a:xfrm>
            <a:off x="6516111" y="2979773"/>
            <a:ext cx="123110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STANOVISKO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MŽP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01" name="TextBox 7">
            <a:extLst>
              <a:ext uri="{FF2B5EF4-FFF2-40B4-BE49-F238E27FC236}">
                <a16:creationId xmlns:a16="http://schemas.microsoft.com/office/drawing/2014/main" id="{1DA6C2B9-AED4-4A44-B74E-D9299320C882}"/>
              </a:ext>
            </a:extLst>
          </p:cNvPr>
          <p:cNvSpPr txBox="1"/>
          <p:nvPr/>
        </p:nvSpPr>
        <p:spPr>
          <a:xfrm>
            <a:off x="7512450" y="2131637"/>
            <a:ext cx="135614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PROCES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SCHVALOVÁNÍ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02" name="Ovál 101">
            <a:extLst>
              <a:ext uri="{FF2B5EF4-FFF2-40B4-BE49-F238E27FC236}">
                <a16:creationId xmlns:a16="http://schemas.microsoft.com/office/drawing/2014/main" id="{866A0A06-4AD9-435D-B344-C9B1F60534FF}"/>
              </a:ext>
            </a:extLst>
          </p:cNvPr>
          <p:cNvSpPr/>
          <p:nvPr/>
        </p:nvSpPr>
        <p:spPr>
          <a:xfrm>
            <a:off x="6978338" y="2541312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103" name="Ovál 102">
            <a:extLst>
              <a:ext uri="{FF2B5EF4-FFF2-40B4-BE49-F238E27FC236}">
                <a16:creationId xmlns:a16="http://schemas.microsoft.com/office/drawing/2014/main" id="{CCCB20F8-02F4-4462-98FD-3FB2B2698463}"/>
              </a:ext>
            </a:extLst>
          </p:cNvPr>
          <p:cNvSpPr/>
          <p:nvPr/>
        </p:nvSpPr>
        <p:spPr>
          <a:xfrm>
            <a:off x="5965365" y="2535378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104" name="Ovál 103">
            <a:extLst>
              <a:ext uri="{FF2B5EF4-FFF2-40B4-BE49-F238E27FC236}">
                <a16:creationId xmlns:a16="http://schemas.microsoft.com/office/drawing/2014/main" id="{8F545DFD-D11C-4008-A982-E6EC48374D36}"/>
              </a:ext>
            </a:extLst>
          </p:cNvPr>
          <p:cNvSpPr/>
          <p:nvPr/>
        </p:nvSpPr>
        <p:spPr>
          <a:xfrm>
            <a:off x="4952392" y="2541312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107" name="Ovál 106">
            <a:extLst>
              <a:ext uri="{FF2B5EF4-FFF2-40B4-BE49-F238E27FC236}">
                <a16:creationId xmlns:a16="http://schemas.microsoft.com/office/drawing/2014/main" id="{DACC3734-07DB-4708-ADB6-F6A7D868B873}"/>
              </a:ext>
            </a:extLst>
          </p:cNvPr>
          <p:cNvSpPr/>
          <p:nvPr/>
        </p:nvSpPr>
        <p:spPr>
          <a:xfrm>
            <a:off x="7991312" y="2545968"/>
            <a:ext cx="324000" cy="336348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108" name="TextBox 7">
            <a:extLst>
              <a:ext uri="{FF2B5EF4-FFF2-40B4-BE49-F238E27FC236}">
                <a16:creationId xmlns:a16="http://schemas.microsoft.com/office/drawing/2014/main" id="{1A845AE2-1B6C-4AEB-A5B1-27504A3D3CF1}"/>
              </a:ext>
            </a:extLst>
          </p:cNvPr>
          <p:cNvSpPr txBox="1"/>
          <p:nvPr/>
        </p:nvSpPr>
        <p:spPr>
          <a:xfrm>
            <a:off x="5673296" y="2131638"/>
            <a:ext cx="99225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KONEČNÁ 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VERZE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09" name="Obdélník 108">
            <a:extLst>
              <a:ext uri="{FF2B5EF4-FFF2-40B4-BE49-F238E27FC236}">
                <a16:creationId xmlns:a16="http://schemas.microsoft.com/office/drawing/2014/main" id="{1E618034-DF5D-4AEA-83CE-1D2DC21D3F58}"/>
              </a:ext>
            </a:extLst>
          </p:cNvPr>
          <p:cNvSpPr/>
          <p:nvPr/>
        </p:nvSpPr>
        <p:spPr>
          <a:xfrm>
            <a:off x="0" y="3491295"/>
            <a:ext cx="9143999" cy="706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0" name="TextBox 4">
            <a:extLst>
              <a:ext uri="{FF2B5EF4-FFF2-40B4-BE49-F238E27FC236}">
                <a16:creationId xmlns:a16="http://schemas.microsoft.com/office/drawing/2014/main" id="{B7D4C091-172F-476E-B341-02E60A168301}"/>
              </a:ext>
            </a:extLst>
          </p:cNvPr>
          <p:cNvSpPr txBox="1"/>
          <p:nvPr/>
        </p:nvSpPr>
        <p:spPr>
          <a:xfrm>
            <a:off x="802458" y="3622707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12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2016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11" name="TextBox 4">
            <a:extLst>
              <a:ext uri="{FF2B5EF4-FFF2-40B4-BE49-F238E27FC236}">
                <a16:creationId xmlns:a16="http://schemas.microsoft.com/office/drawing/2014/main" id="{011AE3BD-28EE-4630-9E38-BB0D0E87B26F}"/>
              </a:ext>
            </a:extLst>
          </p:cNvPr>
          <p:cNvSpPr txBox="1"/>
          <p:nvPr/>
        </p:nvSpPr>
        <p:spPr>
          <a:xfrm>
            <a:off x="1818991" y="3621398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06-08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2017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12" name="TextBox 4">
            <a:extLst>
              <a:ext uri="{FF2B5EF4-FFF2-40B4-BE49-F238E27FC236}">
                <a16:creationId xmlns:a16="http://schemas.microsoft.com/office/drawing/2014/main" id="{8228F17E-65F7-44AD-9D00-0967581EC635}"/>
              </a:ext>
            </a:extLst>
          </p:cNvPr>
          <p:cNvSpPr txBox="1"/>
          <p:nvPr/>
        </p:nvSpPr>
        <p:spPr>
          <a:xfrm>
            <a:off x="2835524" y="3620089"/>
            <a:ext cx="512961" cy="4985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2018</a:t>
            </a:r>
          </a:p>
          <a:p>
            <a:pPr lvl="0" algn="ctr">
              <a:lnSpc>
                <a:spcPct val="90000"/>
              </a:lnSpc>
            </a:pPr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2019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13" name="TextBox 4">
            <a:extLst>
              <a:ext uri="{FF2B5EF4-FFF2-40B4-BE49-F238E27FC236}">
                <a16:creationId xmlns:a16="http://schemas.microsoft.com/office/drawing/2014/main" id="{4C54966F-0524-417B-8E50-FFCFB0DB12D2}"/>
              </a:ext>
            </a:extLst>
          </p:cNvPr>
          <p:cNvSpPr txBox="1"/>
          <p:nvPr/>
        </p:nvSpPr>
        <p:spPr>
          <a:xfrm>
            <a:off x="3852057" y="3618780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09-10</a:t>
            </a:r>
          </a:p>
          <a:p>
            <a:pPr lvl="0" algn="ctr"/>
            <a:r>
              <a:rPr lang="cs-CZ" b="1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2019</a:t>
            </a:r>
            <a:endParaRPr lang="en-US" b="1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14" name="TextBox 4">
            <a:extLst>
              <a:ext uri="{FF2B5EF4-FFF2-40B4-BE49-F238E27FC236}">
                <a16:creationId xmlns:a16="http://schemas.microsoft.com/office/drawing/2014/main" id="{0AC7E505-0791-4D15-A8F3-5754027AB731}"/>
              </a:ext>
            </a:extLst>
          </p:cNvPr>
          <p:cNvSpPr txBox="1"/>
          <p:nvPr/>
        </p:nvSpPr>
        <p:spPr>
          <a:xfrm>
            <a:off x="4868589" y="3617471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06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2020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15" name="TextBox 4">
            <a:extLst>
              <a:ext uri="{FF2B5EF4-FFF2-40B4-BE49-F238E27FC236}">
                <a16:creationId xmlns:a16="http://schemas.microsoft.com/office/drawing/2014/main" id="{5893C76C-0CA0-4164-94FA-2CC836B904F4}"/>
              </a:ext>
            </a:extLst>
          </p:cNvPr>
          <p:cNvSpPr txBox="1"/>
          <p:nvPr/>
        </p:nvSpPr>
        <p:spPr>
          <a:xfrm>
            <a:off x="5885122" y="3616162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08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2021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16" name="TextBox 4">
            <a:extLst>
              <a:ext uri="{FF2B5EF4-FFF2-40B4-BE49-F238E27FC236}">
                <a16:creationId xmlns:a16="http://schemas.microsoft.com/office/drawing/2014/main" id="{5CF2FC1F-F563-4D66-8E50-69123852AA9E}"/>
              </a:ext>
            </a:extLst>
          </p:cNvPr>
          <p:cNvSpPr txBox="1"/>
          <p:nvPr/>
        </p:nvSpPr>
        <p:spPr>
          <a:xfrm>
            <a:off x="6901655" y="3614853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02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2022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17" name="TextBox 4">
            <a:extLst>
              <a:ext uri="{FF2B5EF4-FFF2-40B4-BE49-F238E27FC236}">
                <a16:creationId xmlns:a16="http://schemas.microsoft.com/office/drawing/2014/main" id="{3E3D2512-60D1-47EB-A5B0-50DABB36E4BA}"/>
              </a:ext>
            </a:extLst>
          </p:cNvPr>
          <p:cNvSpPr txBox="1"/>
          <p:nvPr/>
        </p:nvSpPr>
        <p:spPr>
          <a:xfrm>
            <a:off x="7918188" y="3613544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03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2022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18" name="Shape 3613">
            <a:extLst>
              <a:ext uri="{FF2B5EF4-FFF2-40B4-BE49-F238E27FC236}">
                <a16:creationId xmlns:a16="http://schemas.microsoft.com/office/drawing/2014/main" id="{8030CF28-6046-4E0E-BDAE-C07CCAC2EF67}"/>
              </a:ext>
            </a:extLst>
          </p:cNvPr>
          <p:cNvSpPr/>
          <p:nvPr/>
        </p:nvSpPr>
        <p:spPr>
          <a:xfrm>
            <a:off x="3935084" y="2531517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cxnSp>
        <p:nvCxnSpPr>
          <p:cNvPr id="119" name="Přímá spojnice 118">
            <a:extLst>
              <a:ext uri="{FF2B5EF4-FFF2-40B4-BE49-F238E27FC236}">
                <a16:creationId xmlns:a16="http://schemas.microsoft.com/office/drawing/2014/main" id="{7124FDF9-441C-4F18-8D1E-C08E4A6A7019}"/>
              </a:ext>
            </a:extLst>
          </p:cNvPr>
          <p:cNvCxnSpPr>
            <a:cxnSpLocks/>
          </p:cNvCxnSpPr>
          <p:nvPr/>
        </p:nvCxnSpPr>
        <p:spPr>
          <a:xfrm>
            <a:off x="4097083" y="2867865"/>
            <a:ext cx="0" cy="678764"/>
          </a:xfrm>
          <a:prstGeom prst="line">
            <a:avLst/>
          </a:prstGeom>
          <a:ln>
            <a:solidFill>
              <a:srgbClr val="278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Ovál 119">
            <a:extLst>
              <a:ext uri="{FF2B5EF4-FFF2-40B4-BE49-F238E27FC236}">
                <a16:creationId xmlns:a16="http://schemas.microsoft.com/office/drawing/2014/main" id="{3EB79363-6D23-4B37-9CA7-EA8ABEBEEE64}"/>
              </a:ext>
            </a:extLst>
          </p:cNvPr>
          <p:cNvSpPr/>
          <p:nvPr/>
        </p:nvSpPr>
        <p:spPr>
          <a:xfrm>
            <a:off x="4061083" y="3476844"/>
            <a:ext cx="72000" cy="72000"/>
          </a:xfrm>
          <a:prstGeom prst="ellipse">
            <a:avLst/>
          </a:prstGeom>
          <a:solidFill>
            <a:srgbClr val="27829E"/>
          </a:solidFill>
          <a:ln>
            <a:solidFill>
              <a:srgbClr val="2782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1" name="Shape 3613">
            <a:extLst>
              <a:ext uri="{FF2B5EF4-FFF2-40B4-BE49-F238E27FC236}">
                <a16:creationId xmlns:a16="http://schemas.microsoft.com/office/drawing/2014/main" id="{EBDE2CDF-53D5-4C96-8149-C668388C4892}"/>
              </a:ext>
            </a:extLst>
          </p:cNvPr>
          <p:cNvSpPr/>
          <p:nvPr/>
        </p:nvSpPr>
        <p:spPr>
          <a:xfrm>
            <a:off x="900500" y="2545968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22" name="Shape 3613">
            <a:extLst>
              <a:ext uri="{FF2B5EF4-FFF2-40B4-BE49-F238E27FC236}">
                <a16:creationId xmlns:a16="http://schemas.microsoft.com/office/drawing/2014/main" id="{5118A25B-07BF-4D77-9BA5-DCBEB3E85852}"/>
              </a:ext>
            </a:extLst>
          </p:cNvPr>
          <p:cNvSpPr/>
          <p:nvPr/>
        </p:nvSpPr>
        <p:spPr>
          <a:xfrm>
            <a:off x="1921841" y="2542552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23" name="Shape 3613">
            <a:extLst>
              <a:ext uri="{FF2B5EF4-FFF2-40B4-BE49-F238E27FC236}">
                <a16:creationId xmlns:a16="http://schemas.microsoft.com/office/drawing/2014/main" id="{BBF9CAA2-DEC6-4D57-8342-AAEAE5F7E7BA}"/>
              </a:ext>
            </a:extLst>
          </p:cNvPr>
          <p:cNvSpPr/>
          <p:nvPr/>
        </p:nvSpPr>
        <p:spPr>
          <a:xfrm>
            <a:off x="2924841" y="2539784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324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7A2ED822-6D68-4B20-B713-3A848BC4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028701"/>
            <a:ext cx="8610600" cy="509645"/>
          </a:xfrm>
        </p:spPr>
        <p:txBody>
          <a:bodyPr>
            <a:normAutofit/>
          </a:bodyPr>
          <a:lstStyle/>
          <a:p>
            <a:r>
              <a:rPr lang="cs-CZ" sz="26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POSTUP ZPRACOVÁNÍ DOKUMENTU</a:t>
            </a:r>
          </a:p>
        </p:txBody>
      </p:sp>
      <p:sp>
        <p:nvSpPr>
          <p:cNvPr id="68" name="TextBox 2">
            <a:extLst>
              <a:ext uri="{FF2B5EF4-FFF2-40B4-BE49-F238E27FC236}">
                <a16:creationId xmlns:a16="http://schemas.microsoft.com/office/drawing/2014/main" id="{1F4CEE91-0FD8-4C54-A99F-27147B066728}"/>
              </a:ext>
            </a:extLst>
          </p:cNvPr>
          <p:cNvSpPr txBox="1"/>
          <p:nvPr/>
        </p:nvSpPr>
        <p:spPr>
          <a:xfrm>
            <a:off x="6412086" y="5024816"/>
            <a:ext cx="249098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HODNOCENÍ VLIVU KONCEPCE NA ŽIVOTNÍ PROSTŘEDÍ A VEŘEJNÉ ZDRAVÍ</a:t>
            </a:r>
            <a:endParaRPr lang="en-US" sz="1000" b="1" spc="30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9" name="TextBox 3">
            <a:extLst>
              <a:ext uri="{FF2B5EF4-FFF2-40B4-BE49-F238E27FC236}">
                <a16:creationId xmlns:a16="http://schemas.microsoft.com/office/drawing/2014/main" id="{F760D881-55E4-408E-87B5-418BD1502394}"/>
              </a:ext>
            </a:extLst>
          </p:cNvPr>
          <p:cNvSpPr txBox="1"/>
          <p:nvPr/>
        </p:nvSpPr>
        <p:spPr>
          <a:xfrm>
            <a:off x="6405020" y="5829299"/>
            <a:ext cx="2382125" cy="519822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připomínky od 30 subjektů</a:t>
            </a:r>
          </a:p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114 připomínek (89 stran)</a:t>
            </a:r>
          </a:p>
        </p:txBody>
      </p:sp>
      <p:pic>
        <p:nvPicPr>
          <p:cNvPr id="4" name="Obrázek 3" descr="Obsah obrázku text, strop, stůl, interiér&#10;&#10;Popis byl vytvořen automaticky">
            <a:extLst>
              <a:ext uri="{FF2B5EF4-FFF2-40B4-BE49-F238E27FC236}">
                <a16:creationId xmlns:a16="http://schemas.microsoft.com/office/drawing/2014/main" id="{640968D9-27E7-46A8-ADC1-2F939180C6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6461" y="4744651"/>
            <a:ext cx="5650269" cy="1778121"/>
          </a:xfrm>
          <a:prstGeom prst="rect">
            <a:avLst/>
          </a:prstGeom>
        </p:spPr>
      </p:pic>
      <p:sp>
        <p:nvSpPr>
          <p:cNvPr id="46" name="Shape 3613">
            <a:extLst>
              <a:ext uri="{FF2B5EF4-FFF2-40B4-BE49-F238E27FC236}">
                <a16:creationId xmlns:a16="http://schemas.microsoft.com/office/drawing/2014/main" id="{AED62B3A-B792-4CCC-AEF6-1032B31831B0}"/>
              </a:ext>
            </a:extLst>
          </p:cNvPr>
          <p:cNvSpPr/>
          <p:nvPr/>
        </p:nvSpPr>
        <p:spPr>
          <a:xfrm>
            <a:off x="4952392" y="2535378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0" name="TextBox 4">
            <a:extLst>
              <a:ext uri="{FF2B5EF4-FFF2-40B4-BE49-F238E27FC236}">
                <a16:creationId xmlns:a16="http://schemas.microsoft.com/office/drawing/2014/main" id="{C6FA469D-AB56-4551-B2C3-22D2C13E1CCE}"/>
              </a:ext>
            </a:extLst>
          </p:cNvPr>
          <p:cNvSpPr txBox="1"/>
          <p:nvPr/>
        </p:nvSpPr>
        <p:spPr>
          <a:xfrm>
            <a:off x="632093" y="2315291"/>
            <a:ext cx="86081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SEMINÁŘ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8FF47747-652B-4947-84EE-2A560B2A52F5}"/>
              </a:ext>
            </a:extLst>
          </p:cNvPr>
          <p:cNvSpPr txBox="1"/>
          <p:nvPr/>
        </p:nvSpPr>
        <p:spPr>
          <a:xfrm>
            <a:off x="1659493" y="2977248"/>
            <a:ext cx="83195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TERÉNNÍ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ŠETŘENÍ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6" name="TextBox 7">
            <a:extLst>
              <a:ext uri="{FF2B5EF4-FFF2-40B4-BE49-F238E27FC236}">
                <a16:creationId xmlns:a16="http://schemas.microsoft.com/office/drawing/2014/main" id="{C3CAADF9-F2D9-4606-84A6-D7755189D36E}"/>
              </a:ext>
            </a:extLst>
          </p:cNvPr>
          <p:cNvSpPr txBox="1"/>
          <p:nvPr/>
        </p:nvSpPr>
        <p:spPr>
          <a:xfrm>
            <a:off x="2596324" y="2130625"/>
            <a:ext cx="9842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PRACOVNÍ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VERZE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7" name="TextBox 7">
            <a:extLst>
              <a:ext uri="{FF2B5EF4-FFF2-40B4-BE49-F238E27FC236}">
                <a16:creationId xmlns:a16="http://schemas.microsoft.com/office/drawing/2014/main" id="{54786181-B451-4217-A536-91FFC9FBF47D}"/>
              </a:ext>
            </a:extLst>
          </p:cNvPr>
          <p:cNvSpPr txBox="1"/>
          <p:nvPr/>
        </p:nvSpPr>
        <p:spPr>
          <a:xfrm>
            <a:off x="3676443" y="2960250"/>
            <a:ext cx="86562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VEŘEJNÉ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DISKUZE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0" name="TextBox 7">
            <a:extLst>
              <a:ext uri="{FF2B5EF4-FFF2-40B4-BE49-F238E27FC236}">
                <a16:creationId xmlns:a16="http://schemas.microsoft.com/office/drawing/2014/main" id="{64A7D0CE-1834-4032-9B3B-AFA445F43886}"/>
              </a:ext>
            </a:extLst>
          </p:cNvPr>
          <p:cNvSpPr txBox="1"/>
          <p:nvPr/>
        </p:nvSpPr>
        <p:spPr>
          <a:xfrm>
            <a:off x="4272093" y="2003528"/>
            <a:ext cx="168459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VEŘEJNÉ </a:t>
            </a:r>
          </a:p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PROJEDNÁNÍ (SEA)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1" name="TextBox 7">
            <a:extLst>
              <a:ext uri="{FF2B5EF4-FFF2-40B4-BE49-F238E27FC236}">
                <a16:creationId xmlns:a16="http://schemas.microsoft.com/office/drawing/2014/main" id="{6CA45297-DB14-46BD-83AD-6D5D682E56EA}"/>
              </a:ext>
            </a:extLst>
          </p:cNvPr>
          <p:cNvSpPr txBox="1"/>
          <p:nvPr/>
        </p:nvSpPr>
        <p:spPr>
          <a:xfrm>
            <a:off x="6524785" y="2137072"/>
            <a:ext cx="123110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STANOVISKO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MŽP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2" name="TextBox 7">
            <a:extLst>
              <a:ext uri="{FF2B5EF4-FFF2-40B4-BE49-F238E27FC236}">
                <a16:creationId xmlns:a16="http://schemas.microsoft.com/office/drawing/2014/main" id="{1AE2CA70-42E4-4B12-92FE-B3D8934AA002}"/>
              </a:ext>
            </a:extLst>
          </p:cNvPr>
          <p:cNvSpPr txBox="1"/>
          <p:nvPr/>
        </p:nvSpPr>
        <p:spPr>
          <a:xfrm>
            <a:off x="7502892" y="2960249"/>
            <a:ext cx="135614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PROCES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SCHVALOVÁNÍ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3" name="Ovál 72">
            <a:extLst>
              <a:ext uri="{FF2B5EF4-FFF2-40B4-BE49-F238E27FC236}">
                <a16:creationId xmlns:a16="http://schemas.microsoft.com/office/drawing/2014/main" id="{60C85A8B-C10F-4EDA-87CC-96A615DA7002}"/>
              </a:ext>
            </a:extLst>
          </p:cNvPr>
          <p:cNvSpPr/>
          <p:nvPr/>
        </p:nvSpPr>
        <p:spPr>
          <a:xfrm>
            <a:off x="6978338" y="2541312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74" name="Ovál 73">
            <a:extLst>
              <a:ext uri="{FF2B5EF4-FFF2-40B4-BE49-F238E27FC236}">
                <a16:creationId xmlns:a16="http://schemas.microsoft.com/office/drawing/2014/main" id="{919FF98D-3F9C-4241-B2FE-4A8BC2A67921}"/>
              </a:ext>
            </a:extLst>
          </p:cNvPr>
          <p:cNvSpPr/>
          <p:nvPr/>
        </p:nvSpPr>
        <p:spPr>
          <a:xfrm>
            <a:off x="5965365" y="2535378"/>
            <a:ext cx="324000" cy="324000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79" name="Ovál 78">
            <a:extLst>
              <a:ext uri="{FF2B5EF4-FFF2-40B4-BE49-F238E27FC236}">
                <a16:creationId xmlns:a16="http://schemas.microsoft.com/office/drawing/2014/main" id="{71086731-3419-4866-93EE-EBE1AEE1993F}"/>
              </a:ext>
            </a:extLst>
          </p:cNvPr>
          <p:cNvSpPr/>
          <p:nvPr/>
        </p:nvSpPr>
        <p:spPr>
          <a:xfrm>
            <a:off x="7991312" y="2545968"/>
            <a:ext cx="324000" cy="336348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80" name="TextBox 7">
            <a:extLst>
              <a:ext uri="{FF2B5EF4-FFF2-40B4-BE49-F238E27FC236}">
                <a16:creationId xmlns:a16="http://schemas.microsoft.com/office/drawing/2014/main" id="{8D83224D-7F77-448B-9499-1B91963BBA31}"/>
              </a:ext>
            </a:extLst>
          </p:cNvPr>
          <p:cNvSpPr txBox="1"/>
          <p:nvPr/>
        </p:nvSpPr>
        <p:spPr>
          <a:xfrm>
            <a:off x="5663738" y="2960250"/>
            <a:ext cx="99225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KONEČNÁ 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VERZE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1" name="Obdélník 80">
            <a:extLst>
              <a:ext uri="{FF2B5EF4-FFF2-40B4-BE49-F238E27FC236}">
                <a16:creationId xmlns:a16="http://schemas.microsoft.com/office/drawing/2014/main" id="{546392ED-A8F9-4B29-A430-D40E5CDB28F2}"/>
              </a:ext>
            </a:extLst>
          </p:cNvPr>
          <p:cNvSpPr/>
          <p:nvPr/>
        </p:nvSpPr>
        <p:spPr>
          <a:xfrm>
            <a:off x="0" y="3491295"/>
            <a:ext cx="9143999" cy="706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2" name="TextBox 4">
            <a:extLst>
              <a:ext uri="{FF2B5EF4-FFF2-40B4-BE49-F238E27FC236}">
                <a16:creationId xmlns:a16="http://schemas.microsoft.com/office/drawing/2014/main" id="{1A83D64C-9390-4C0E-A6F6-7F00A5A20407}"/>
              </a:ext>
            </a:extLst>
          </p:cNvPr>
          <p:cNvSpPr txBox="1"/>
          <p:nvPr/>
        </p:nvSpPr>
        <p:spPr>
          <a:xfrm>
            <a:off x="802458" y="3622707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12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2016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3" name="TextBox 4">
            <a:extLst>
              <a:ext uri="{FF2B5EF4-FFF2-40B4-BE49-F238E27FC236}">
                <a16:creationId xmlns:a16="http://schemas.microsoft.com/office/drawing/2014/main" id="{FA10BCB1-4C22-4657-BE8B-9B3A4B09B107}"/>
              </a:ext>
            </a:extLst>
          </p:cNvPr>
          <p:cNvSpPr txBox="1"/>
          <p:nvPr/>
        </p:nvSpPr>
        <p:spPr>
          <a:xfrm>
            <a:off x="1818991" y="3621398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06-08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2017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4" name="TextBox 4">
            <a:extLst>
              <a:ext uri="{FF2B5EF4-FFF2-40B4-BE49-F238E27FC236}">
                <a16:creationId xmlns:a16="http://schemas.microsoft.com/office/drawing/2014/main" id="{C12394A4-E62A-47E5-9C91-2DBA572EC1E4}"/>
              </a:ext>
            </a:extLst>
          </p:cNvPr>
          <p:cNvSpPr txBox="1"/>
          <p:nvPr/>
        </p:nvSpPr>
        <p:spPr>
          <a:xfrm>
            <a:off x="2835524" y="3620089"/>
            <a:ext cx="512961" cy="4985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2018</a:t>
            </a:r>
          </a:p>
          <a:p>
            <a:pPr lvl="0" algn="ctr">
              <a:lnSpc>
                <a:spcPct val="90000"/>
              </a:lnSpc>
            </a:pPr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2019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5" name="TextBox 4">
            <a:extLst>
              <a:ext uri="{FF2B5EF4-FFF2-40B4-BE49-F238E27FC236}">
                <a16:creationId xmlns:a16="http://schemas.microsoft.com/office/drawing/2014/main" id="{BA6B98D0-5674-4A09-8A54-CAD3365251C8}"/>
              </a:ext>
            </a:extLst>
          </p:cNvPr>
          <p:cNvSpPr txBox="1"/>
          <p:nvPr/>
        </p:nvSpPr>
        <p:spPr>
          <a:xfrm>
            <a:off x="3852057" y="3618780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09-10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2019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6" name="TextBox 4">
            <a:extLst>
              <a:ext uri="{FF2B5EF4-FFF2-40B4-BE49-F238E27FC236}">
                <a16:creationId xmlns:a16="http://schemas.microsoft.com/office/drawing/2014/main" id="{09D1BE87-FF6C-4B40-867B-BE6A1BFFA20C}"/>
              </a:ext>
            </a:extLst>
          </p:cNvPr>
          <p:cNvSpPr txBox="1"/>
          <p:nvPr/>
        </p:nvSpPr>
        <p:spPr>
          <a:xfrm>
            <a:off x="4868589" y="3617471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06</a:t>
            </a:r>
          </a:p>
          <a:p>
            <a:pPr lvl="0" algn="ctr"/>
            <a:r>
              <a:rPr lang="cs-CZ" b="1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2020</a:t>
            </a:r>
            <a:endParaRPr lang="en-US" b="1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7" name="TextBox 4">
            <a:extLst>
              <a:ext uri="{FF2B5EF4-FFF2-40B4-BE49-F238E27FC236}">
                <a16:creationId xmlns:a16="http://schemas.microsoft.com/office/drawing/2014/main" id="{F0E2567B-13EC-4126-8B56-C495B005E01F}"/>
              </a:ext>
            </a:extLst>
          </p:cNvPr>
          <p:cNvSpPr txBox="1"/>
          <p:nvPr/>
        </p:nvSpPr>
        <p:spPr>
          <a:xfrm>
            <a:off x="5885122" y="3616162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08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2021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8" name="TextBox 4">
            <a:extLst>
              <a:ext uri="{FF2B5EF4-FFF2-40B4-BE49-F238E27FC236}">
                <a16:creationId xmlns:a16="http://schemas.microsoft.com/office/drawing/2014/main" id="{4AFFBCAB-C9A8-44C4-9391-E7E596D1ED4C}"/>
              </a:ext>
            </a:extLst>
          </p:cNvPr>
          <p:cNvSpPr txBox="1"/>
          <p:nvPr/>
        </p:nvSpPr>
        <p:spPr>
          <a:xfrm>
            <a:off x="6901655" y="3614853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02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2022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9" name="TextBox 4">
            <a:extLst>
              <a:ext uri="{FF2B5EF4-FFF2-40B4-BE49-F238E27FC236}">
                <a16:creationId xmlns:a16="http://schemas.microsoft.com/office/drawing/2014/main" id="{EFDFB90C-618C-4A00-8BD3-4DB9099679A3}"/>
              </a:ext>
            </a:extLst>
          </p:cNvPr>
          <p:cNvSpPr txBox="1"/>
          <p:nvPr/>
        </p:nvSpPr>
        <p:spPr>
          <a:xfrm>
            <a:off x="7918188" y="3613544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03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2022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cxnSp>
        <p:nvCxnSpPr>
          <p:cNvPr id="90" name="Přímá spojnice 89">
            <a:extLst>
              <a:ext uri="{FF2B5EF4-FFF2-40B4-BE49-F238E27FC236}">
                <a16:creationId xmlns:a16="http://schemas.microsoft.com/office/drawing/2014/main" id="{DEBFDCED-872B-4550-AF8E-D6EC00726637}"/>
              </a:ext>
            </a:extLst>
          </p:cNvPr>
          <p:cNvCxnSpPr>
            <a:cxnSpLocks/>
          </p:cNvCxnSpPr>
          <p:nvPr/>
        </p:nvCxnSpPr>
        <p:spPr>
          <a:xfrm>
            <a:off x="5114391" y="2871726"/>
            <a:ext cx="0" cy="678764"/>
          </a:xfrm>
          <a:prstGeom prst="line">
            <a:avLst/>
          </a:prstGeom>
          <a:ln>
            <a:solidFill>
              <a:srgbClr val="278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Ovál 90">
            <a:extLst>
              <a:ext uri="{FF2B5EF4-FFF2-40B4-BE49-F238E27FC236}">
                <a16:creationId xmlns:a16="http://schemas.microsoft.com/office/drawing/2014/main" id="{252834A8-A3D0-4DB6-94BB-9885B223C57B}"/>
              </a:ext>
            </a:extLst>
          </p:cNvPr>
          <p:cNvSpPr/>
          <p:nvPr/>
        </p:nvSpPr>
        <p:spPr>
          <a:xfrm>
            <a:off x="5078391" y="3480705"/>
            <a:ext cx="72000" cy="72000"/>
          </a:xfrm>
          <a:prstGeom prst="ellipse">
            <a:avLst/>
          </a:prstGeom>
          <a:solidFill>
            <a:srgbClr val="27829E"/>
          </a:solidFill>
          <a:ln>
            <a:solidFill>
              <a:srgbClr val="2782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Shape 3613">
            <a:extLst>
              <a:ext uri="{FF2B5EF4-FFF2-40B4-BE49-F238E27FC236}">
                <a16:creationId xmlns:a16="http://schemas.microsoft.com/office/drawing/2014/main" id="{8613F974-C175-49A2-8E07-30ECC1AC20ED}"/>
              </a:ext>
            </a:extLst>
          </p:cNvPr>
          <p:cNvSpPr/>
          <p:nvPr/>
        </p:nvSpPr>
        <p:spPr>
          <a:xfrm>
            <a:off x="900500" y="2545968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3" name="Shape 3613">
            <a:extLst>
              <a:ext uri="{FF2B5EF4-FFF2-40B4-BE49-F238E27FC236}">
                <a16:creationId xmlns:a16="http://schemas.microsoft.com/office/drawing/2014/main" id="{2659E7E0-FB17-4E8E-8D65-EC032C74E741}"/>
              </a:ext>
            </a:extLst>
          </p:cNvPr>
          <p:cNvSpPr/>
          <p:nvPr/>
        </p:nvSpPr>
        <p:spPr>
          <a:xfrm>
            <a:off x="1921841" y="2542552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4" name="Shape 3613">
            <a:extLst>
              <a:ext uri="{FF2B5EF4-FFF2-40B4-BE49-F238E27FC236}">
                <a16:creationId xmlns:a16="http://schemas.microsoft.com/office/drawing/2014/main" id="{17450EEF-E968-4C83-9F27-F53BBF434D03}"/>
              </a:ext>
            </a:extLst>
          </p:cNvPr>
          <p:cNvSpPr/>
          <p:nvPr/>
        </p:nvSpPr>
        <p:spPr>
          <a:xfrm>
            <a:off x="2924841" y="2539784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5" name="Shape 3613">
            <a:extLst>
              <a:ext uri="{FF2B5EF4-FFF2-40B4-BE49-F238E27FC236}">
                <a16:creationId xmlns:a16="http://schemas.microsoft.com/office/drawing/2014/main" id="{3BA572D1-7C87-4197-AA4E-41AE5FE0E2F3}"/>
              </a:ext>
            </a:extLst>
          </p:cNvPr>
          <p:cNvSpPr/>
          <p:nvPr/>
        </p:nvSpPr>
        <p:spPr>
          <a:xfrm>
            <a:off x="3946182" y="2536368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237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7A2ED822-6D68-4B20-B713-3A848BC4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028701"/>
            <a:ext cx="8610600" cy="509645"/>
          </a:xfrm>
        </p:spPr>
        <p:txBody>
          <a:bodyPr>
            <a:normAutofit/>
          </a:bodyPr>
          <a:lstStyle/>
          <a:p>
            <a:r>
              <a:rPr lang="cs-CZ" sz="26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POSTUP ZPRACOVÁNÍ DOKUMENTU</a:t>
            </a:r>
          </a:p>
        </p:txBody>
      </p:sp>
      <p:sp>
        <p:nvSpPr>
          <p:cNvPr id="68" name="TextBox 2">
            <a:extLst>
              <a:ext uri="{FF2B5EF4-FFF2-40B4-BE49-F238E27FC236}">
                <a16:creationId xmlns:a16="http://schemas.microsoft.com/office/drawing/2014/main" id="{1F4CEE91-0FD8-4C54-A99F-27147B066728}"/>
              </a:ext>
            </a:extLst>
          </p:cNvPr>
          <p:cNvSpPr txBox="1"/>
          <p:nvPr/>
        </p:nvSpPr>
        <p:spPr>
          <a:xfrm>
            <a:off x="1818992" y="4993496"/>
            <a:ext cx="2490988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80000"/>
              </a:lnSpc>
            </a:pPr>
            <a:r>
              <a:rPr lang="cs-CZ" sz="1000" b="1" spc="3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VYPOŘÁDÁNÍ PŘIPOMÍNEK</a:t>
            </a:r>
            <a:endParaRPr lang="en-US" sz="1000" b="1" spc="30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9" name="TextBox 3">
            <a:extLst>
              <a:ext uri="{FF2B5EF4-FFF2-40B4-BE49-F238E27FC236}">
                <a16:creationId xmlns:a16="http://schemas.microsoft.com/office/drawing/2014/main" id="{F760D881-55E4-408E-87B5-418BD1502394}"/>
              </a:ext>
            </a:extLst>
          </p:cNvPr>
          <p:cNvSpPr txBox="1"/>
          <p:nvPr/>
        </p:nvSpPr>
        <p:spPr>
          <a:xfrm>
            <a:off x="1818991" y="5248528"/>
            <a:ext cx="4170125" cy="79682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úpravy textu a formulací</a:t>
            </a:r>
          </a:p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změny v návrhu využití některých ložisek</a:t>
            </a:r>
          </a:p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aktualizace dat</a:t>
            </a:r>
          </a:p>
        </p:txBody>
      </p:sp>
      <p:sp>
        <p:nvSpPr>
          <p:cNvPr id="119" name="Shape 3613">
            <a:extLst>
              <a:ext uri="{FF2B5EF4-FFF2-40B4-BE49-F238E27FC236}">
                <a16:creationId xmlns:a16="http://schemas.microsoft.com/office/drawing/2014/main" id="{9BE9C098-45FC-41C8-B25B-D5986069C5A4}"/>
              </a:ext>
            </a:extLst>
          </p:cNvPr>
          <p:cNvSpPr/>
          <p:nvPr/>
        </p:nvSpPr>
        <p:spPr>
          <a:xfrm>
            <a:off x="900500" y="2545968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20" name="TextBox 4">
            <a:extLst>
              <a:ext uri="{FF2B5EF4-FFF2-40B4-BE49-F238E27FC236}">
                <a16:creationId xmlns:a16="http://schemas.microsoft.com/office/drawing/2014/main" id="{5C0FEC72-8DB8-4399-8919-34E3A9E0CA87}"/>
              </a:ext>
            </a:extLst>
          </p:cNvPr>
          <p:cNvSpPr txBox="1"/>
          <p:nvPr/>
        </p:nvSpPr>
        <p:spPr>
          <a:xfrm>
            <a:off x="611514" y="3001382"/>
            <a:ext cx="86081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SEMINÁŘ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21" name="TextBox 7">
            <a:extLst>
              <a:ext uri="{FF2B5EF4-FFF2-40B4-BE49-F238E27FC236}">
                <a16:creationId xmlns:a16="http://schemas.microsoft.com/office/drawing/2014/main" id="{7C2AA6FA-334A-4791-9A2D-4D7D9AEDAF48}"/>
              </a:ext>
            </a:extLst>
          </p:cNvPr>
          <p:cNvSpPr txBox="1"/>
          <p:nvPr/>
        </p:nvSpPr>
        <p:spPr>
          <a:xfrm>
            <a:off x="1677518" y="2132725"/>
            <a:ext cx="83195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TERÉNNÍ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ŠETŘENÍ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22" name="TextBox 7">
            <a:extLst>
              <a:ext uri="{FF2B5EF4-FFF2-40B4-BE49-F238E27FC236}">
                <a16:creationId xmlns:a16="http://schemas.microsoft.com/office/drawing/2014/main" id="{BC03F5BE-EC3F-43F7-8E8C-D99C75BCC62D}"/>
              </a:ext>
            </a:extLst>
          </p:cNvPr>
          <p:cNvSpPr txBox="1"/>
          <p:nvPr/>
        </p:nvSpPr>
        <p:spPr>
          <a:xfrm>
            <a:off x="2587650" y="2973326"/>
            <a:ext cx="9842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PRACOVNÍ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VERZE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23" name="TextBox 7">
            <a:extLst>
              <a:ext uri="{FF2B5EF4-FFF2-40B4-BE49-F238E27FC236}">
                <a16:creationId xmlns:a16="http://schemas.microsoft.com/office/drawing/2014/main" id="{ED500C71-32C9-4247-9B5B-63EB8F4CD284}"/>
              </a:ext>
            </a:extLst>
          </p:cNvPr>
          <p:cNvSpPr txBox="1"/>
          <p:nvPr/>
        </p:nvSpPr>
        <p:spPr>
          <a:xfrm>
            <a:off x="3686001" y="2131638"/>
            <a:ext cx="86562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VEŘEJNÉ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DISKUZE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24" name="TextBox 7">
            <a:extLst>
              <a:ext uri="{FF2B5EF4-FFF2-40B4-BE49-F238E27FC236}">
                <a16:creationId xmlns:a16="http://schemas.microsoft.com/office/drawing/2014/main" id="{233CD337-73D8-446E-8A96-AE48D08F9AC2}"/>
              </a:ext>
            </a:extLst>
          </p:cNvPr>
          <p:cNvSpPr txBox="1"/>
          <p:nvPr/>
        </p:nvSpPr>
        <p:spPr>
          <a:xfrm>
            <a:off x="4263419" y="2959446"/>
            <a:ext cx="168459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VEŘEJNÉ 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PROJEDNÁNÍ (SEA)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25" name="TextBox 7">
            <a:extLst>
              <a:ext uri="{FF2B5EF4-FFF2-40B4-BE49-F238E27FC236}">
                <a16:creationId xmlns:a16="http://schemas.microsoft.com/office/drawing/2014/main" id="{A569376F-4A59-43D9-B5D3-CB55DCBE326B}"/>
              </a:ext>
            </a:extLst>
          </p:cNvPr>
          <p:cNvSpPr txBox="1"/>
          <p:nvPr/>
        </p:nvSpPr>
        <p:spPr>
          <a:xfrm>
            <a:off x="6516111" y="2979773"/>
            <a:ext cx="123110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STANOVISKO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MŽP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26" name="TextBox 7">
            <a:extLst>
              <a:ext uri="{FF2B5EF4-FFF2-40B4-BE49-F238E27FC236}">
                <a16:creationId xmlns:a16="http://schemas.microsoft.com/office/drawing/2014/main" id="{BF9DDC2A-AD66-43E1-B573-D94DEB74E60C}"/>
              </a:ext>
            </a:extLst>
          </p:cNvPr>
          <p:cNvSpPr txBox="1"/>
          <p:nvPr/>
        </p:nvSpPr>
        <p:spPr>
          <a:xfrm>
            <a:off x="7512450" y="2131637"/>
            <a:ext cx="135614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PROCES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SCHVALOVÁNÍ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27" name="TextBox 7">
            <a:extLst>
              <a:ext uri="{FF2B5EF4-FFF2-40B4-BE49-F238E27FC236}">
                <a16:creationId xmlns:a16="http://schemas.microsoft.com/office/drawing/2014/main" id="{B849F371-45C3-4EB5-A0FF-8DCC371EC5CA}"/>
              </a:ext>
            </a:extLst>
          </p:cNvPr>
          <p:cNvSpPr txBox="1"/>
          <p:nvPr/>
        </p:nvSpPr>
        <p:spPr>
          <a:xfrm>
            <a:off x="5673296" y="2131638"/>
            <a:ext cx="99225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KONEČNÁ </a:t>
            </a:r>
          </a:p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VERZE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28" name="Obdélník 127">
            <a:extLst>
              <a:ext uri="{FF2B5EF4-FFF2-40B4-BE49-F238E27FC236}">
                <a16:creationId xmlns:a16="http://schemas.microsoft.com/office/drawing/2014/main" id="{8AD2C9FD-90FE-4CD9-B80F-420EED99AE82}"/>
              </a:ext>
            </a:extLst>
          </p:cNvPr>
          <p:cNvSpPr/>
          <p:nvPr/>
        </p:nvSpPr>
        <p:spPr>
          <a:xfrm>
            <a:off x="0" y="3491295"/>
            <a:ext cx="9143999" cy="706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9" name="TextBox 4">
            <a:extLst>
              <a:ext uri="{FF2B5EF4-FFF2-40B4-BE49-F238E27FC236}">
                <a16:creationId xmlns:a16="http://schemas.microsoft.com/office/drawing/2014/main" id="{56A1209E-D01E-49B9-880A-89ECBD1C2F9A}"/>
              </a:ext>
            </a:extLst>
          </p:cNvPr>
          <p:cNvSpPr txBox="1"/>
          <p:nvPr/>
        </p:nvSpPr>
        <p:spPr>
          <a:xfrm>
            <a:off x="802458" y="3622707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12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2016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30" name="TextBox 4">
            <a:extLst>
              <a:ext uri="{FF2B5EF4-FFF2-40B4-BE49-F238E27FC236}">
                <a16:creationId xmlns:a16="http://schemas.microsoft.com/office/drawing/2014/main" id="{1746CDDF-BC2E-48D8-A2C7-1721E3BB1AB3}"/>
              </a:ext>
            </a:extLst>
          </p:cNvPr>
          <p:cNvSpPr txBox="1"/>
          <p:nvPr/>
        </p:nvSpPr>
        <p:spPr>
          <a:xfrm>
            <a:off x="1818991" y="3621398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06-08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2017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31" name="TextBox 4">
            <a:extLst>
              <a:ext uri="{FF2B5EF4-FFF2-40B4-BE49-F238E27FC236}">
                <a16:creationId xmlns:a16="http://schemas.microsoft.com/office/drawing/2014/main" id="{507BE503-2853-409D-8C92-77D11F248F46}"/>
              </a:ext>
            </a:extLst>
          </p:cNvPr>
          <p:cNvSpPr txBox="1"/>
          <p:nvPr/>
        </p:nvSpPr>
        <p:spPr>
          <a:xfrm>
            <a:off x="2835524" y="3620089"/>
            <a:ext cx="512961" cy="4985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2018</a:t>
            </a:r>
          </a:p>
          <a:p>
            <a:pPr lvl="0" algn="ctr">
              <a:lnSpc>
                <a:spcPct val="90000"/>
              </a:lnSpc>
            </a:pPr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2019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32" name="TextBox 4">
            <a:extLst>
              <a:ext uri="{FF2B5EF4-FFF2-40B4-BE49-F238E27FC236}">
                <a16:creationId xmlns:a16="http://schemas.microsoft.com/office/drawing/2014/main" id="{889E3A29-AADE-4C65-8C8F-91ED334AE2B5}"/>
              </a:ext>
            </a:extLst>
          </p:cNvPr>
          <p:cNvSpPr txBox="1"/>
          <p:nvPr/>
        </p:nvSpPr>
        <p:spPr>
          <a:xfrm>
            <a:off x="3852057" y="3618780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09-10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2019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33" name="TextBox 4">
            <a:extLst>
              <a:ext uri="{FF2B5EF4-FFF2-40B4-BE49-F238E27FC236}">
                <a16:creationId xmlns:a16="http://schemas.microsoft.com/office/drawing/2014/main" id="{49672230-C721-4C40-8A8E-99058BC68716}"/>
              </a:ext>
            </a:extLst>
          </p:cNvPr>
          <p:cNvSpPr txBox="1"/>
          <p:nvPr/>
        </p:nvSpPr>
        <p:spPr>
          <a:xfrm>
            <a:off x="4868589" y="3617471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06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2020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34" name="TextBox 4">
            <a:extLst>
              <a:ext uri="{FF2B5EF4-FFF2-40B4-BE49-F238E27FC236}">
                <a16:creationId xmlns:a16="http://schemas.microsoft.com/office/drawing/2014/main" id="{FDB7DECE-E1B3-4E1F-9A96-991EBC6B10E2}"/>
              </a:ext>
            </a:extLst>
          </p:cNvPr>
          <p:cNvSpPr txBox="1"/>
          <p:nvPr/>
        </p:nvSpPr>
        <p:spPr>
          <a:xfrm>
            <a:off x="5885122" y="3616162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08</a:t>
            </a:r>
          </a:p>
          <a:p>
            <a:pPr lvl="0" algn="ctr"/>
            <a:r>
              <a:rPr lang="cs-CZ" b="1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2021</a:t>
            </a:r>
            <a:endParaRPr lang="en-US" b="1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35" name="TextBox 4">
            <a:extLst>
              <a:ext uri="{FF2B5EF4-FFF2-40B4-BE49-F238E27FC236}">
                <a16:creationId xmlns:a16="http://schemas.microsoft.com/office/drawing/2014/main" id="{7E1F3B2C-1259-48F7-BD14-D6D8AC277F41}"/>
              </a:ext>
            </a:extLst>
          </p:cNvPr>
          <p:cNvSpPr txBox="1"/>
          <p:nvPr/>
        </p:nvSpPr>
        <p:spPr>
          <a:xfrm>
            <a:off x="6901655" y="3614853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02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2022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36" name="TextBox 4">
            <a:extLst>
              <a:ext uri="{FF2B5EF4-FFF2-40B4-BE49-F238E27FC236}">
                <a16:creationId xmlns:a16="http://schemas.microsoft.com/office/drawing/2014/main" id="{8DB3773D-791C-421E-83AC-7DF28407C370}"/>
              </a:ext>
            </a:extLst>
          </p:cNvPr>
          <p:cNvSpPr txBox="1"/>
          <p:nvPr/>
        </p:nvSpPr>
        <p:spPr>
          <a:xfrm>
            <a:off x="7918188" y="3613544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03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2022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37" name="Shape 3613">
            <a:extLst>
              <a:ext uri="{FF2B5EF4-FFF2-40B4-BE49-F238E27FC236}">
                <a16:creationId xmlns:a16="http://schemas.microsoft.com/office/drawing/2014/main" id="{51199AC0-8A8F-4CC6-B4F1-D4F2465A4C53}"/>
              </a:ext>
            </a:extLst>
          </p:cNvPr>
          <p:cNvSpPr/>
          <p:nvPr/>
        </p:nvSpPr>
        <p:spPr>
          <a:xfrm>
            <a:off x="1921841" y="2542552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1" name="Shape 3613">
            <a:extLst>
              <a:ext uri="{FF2B5EF4-FFF2-40B4-BE49-F238E27FC236}">
                <a16:creationId xmlns:a16="http://schemas.microsoft.com/office/drawing/2014/main" id="{9FC3C564-924E-4789-BCC7-5BC6363DEC40}"/>
              </a:ext>
            </a:extLst>
          </p:cNvPr>
          <p:cNvSpPr/>
          <p:nvPr/>
        </p:nvSpPr>
        <p:spPr>
          <a:xfrm>
            <a:off x="2924841" y="2539784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2" name="Shape 3613">
            <a:extLst>
              <a:ext uri="{FF2B5EF4-FFF2-40B4-BE49-F238E27FC236}">
                <a16:creationId xmlns:a16="http://schemas.microsoft.com/office/drawing/2014/main" id="{D17E5004-3E70-4899-B956-734F87268287}"/>
              </a:ext>
            </a:extLst>
          </p:cNvPr>
          <p:cNvSpPr/>
          <p:nvPr/>
        </p:nvSpPr>
        <p:spPr>
          <a:xfrm>
            <a:off x="3946182" y="2536368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3" name="Shape 3613">
            <a:extLst>
              <a:ext uri="{FF2B5EF4-FFF2-40B4-BE49-F238E27FC236}">
                <a16:creationId xmlns:a16="http://schemas.microsoft.com/office/drawing/2014/main" id="{06AA610F-1914-4100-969D-48D32CE3ACE1}"/>
              </a:ext>
            </a:extLst>
          </p:cNvPr>
          <p:cNvSpPr/>
          <p:nvPr/>
        </p:nvSpPr>
        <p:spPr>
          <a:xfrm>
            <a:off x="4949182" y="2533600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46" name="Ovál 145">
            <a:extLst>
              <a:ext uri="{FF2B5EF4-FFF2-40B4-BE49-F238E27FC236}">
                <a16:creationId xmlns:a16="http://schemas.microsoft.com/office/drawing/2014/main" id="{16F40BE0-ABE3-415B-BC56-ACC02D0D4D31}"/>
              </a:ext>
            </a:extLst>
          </p:cNvPr>
          <p:cNvSpPr/>
          <p:nvPr/>
        </p:nvSpPr>
        <p:spPr>
          <a:xfrm>
            <a:off x="7991312" y="2527436"/>
            <a:ext cx="324000" cy="336348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147" name="Ovál 146">
            <a:extLst>
              <a:ext uri="{FF2B5EF4-FFF2-40B4-BE49-F238E27FC236}">
                <a16:creationId xmlns:a16="http://schemas.microsoft.com/office/drawing/2014/main" id="{EEFB2565-F74D-486D-9F85-8C97A388452E}"/>
              </a:ext>
            </a:extLst>
          </p:cNvPr>
          <p:cNvSpPr/>
          <p:nvPr/>
        </p:nvSpPr>
        <p:spPr>
          <a:xfrm>
            <a:off x="6969664" y="2533600"/>
            <a:ext cx="324000" cy="336348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148" name="Shape 3613">
            <a:extLst>
              <a:ext uri="{FF2B5EF4-FFF2-40B4-BE49-F238E27FC236}">
                <a16:creationId xmlns:a16="http://schemas.microsoft.com/office/drawing/2014/main" id="{A4ECE6D0-9357-4E66-8140-D8B03EAB88A2}"/>
              </a:ext>
            </a:extLst>
          </p:cNvPr>
          <p:cNvSpPr/>
          <p:nvPr/>
        </p:nvSpPr>
        <p:spPr>
          <a:xfrm>
            <a:off x="5959423" y="2539784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cxnSp>
        <p:nvCxnSpPr>
          <p:cNvPr id="149" name="Přímá spojnice 148">
            <a:extLst>
              <a:ext uri="{FF2B5EF4-FFF2-40B4-BE49-F238E27FC236}">
                <a16:creationId xmlns:a16="http://schemas.microsoft.com/office/drawing/2014/main" id="{3C92AC2C-7E2A-4091-B7FA-7861F698FC64}"/>
              </a:ext>
            </a:extLst>
          </p:cNvPr>
          <p:cNvCxnSpPr>
            <a:cxnSpLocks/>
          </p:cNvCxnSpPr>
          <p:nvPr/>
        </p:nvCxnSpPr>
        <p:spPr>
          <a:xfrm>
            <a:off x="6121422" y="2876132"/>
            <a:ext cx="0" cy="678764"/>
          </a:xfrm>
          <a:prstGeom prst="line">
            <a:avLst/>
          </a:prstGeom>
          <a:ln>
            <a:solidFill>
              <a:srgbClr val="278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Ovál 149">
            <a:extLst>
              <a:ext uri="{FF2B5EF4-FFF2-40B4-BE49-F238E27FC236}">
                <a16:creationId xmlns:a16="http://schemas.microsoft.com/office/drawing/2014/main" id="{19FBA67C-1A89-4DC7-951F-4762F1FD5F03}"/>
              </a:ext>
            </a:extLst>
          </p:cNvPr>
          <p:cNvSpPr/>
          <p:nvPr/>
        </p:nvSpPr>
        <p:spPr>
          <a:xfrm>
            <a:off x="6085422" y="3485111"/>
            <a:ext cx="72000" cy="72000"/>
          </a:xfrm>
          <a:prstGeom prst="ellipse">
            <a:avLst/>
          </a:prstGeom>
          <a:solidFill>
            <a:srgbClr val="27829E"/>
          </a:solidFill>
          <a:ln>
            <a:solidFill>
              <a:srgbClr val="2782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D8AF588B-0CF0-47B5-A545-03F2DBD05F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8312" y="4498901"/>
            <a:ext cx="1533343" cy="21731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52970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7A2ED822-6D68-4B20-B713-3A848BC4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028701"/>
            <a:ext cx="8610600" cy="509645"/>
          </a:xfrm>
        </p:spPr>
        <p:txBody>
          <a:bodyPr>
            <a:normAutofit/>
          </a:bodyPr>
          <a:lstStyle/>
          <a:p>
            <a:r>
              <a:rPr lang="cs-CZ" sz="26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POSTUP ZPRACOVÁNÍ DOKUMENTU</a:t>
            </a:r>
          </a:p>
        </p:txBody>
      </p:sp>
      <p:sp>
        <p:nvSpPr>
          <p:cNvPr id="68" name="TextBox 2">
            <a:extLst>
              <a:ext uri="{FF2B5EF4-FFF2-40B4-BE49-F238E27FC236}">
                <a16:creationId xmlns:a16="http://schemas.microsoft.com/office/drawing/2014/main" id="{1F4CEE91-0FD8-4C54-A99F-27147B066728}"/>
              </a:ext>
            </a:extLst>
          </p:cNvPr>
          <p:cNvSpPr txBox="1"/>
          <p:nvPr/>
        </p:nvSpPr>
        <p:spPr>
          <a:xfrm>
            <a:off x="805058" y="5026783"/>
            <a:ext cx="2490988" cy="123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80000"/>
              </a:lnSpc>
            </a:pPr>
            <a:r>
              <a:rPr lang="cs-CZ" sz="1000" b="1" spc="3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KOMUNIKACE S MŽP</a:t>
            </a:r>
            <a:endParaRPr lang="en-US" sz="1000" b="1" spc="30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9" name="TextBox 3">
            <a:extLst>
              <a:ext uri="{FF2B5EF4-FFF2-40B4-BE49-F238E27FC236}">
                <a16:creationId xmlns:a16="http://schemas.microsoft.com/office/drawing/2014/main" id="{F760D881-55E4-408E-87B5-418BD1502394}"/>
              </a:ext>
            </a:extLst>
          </p:cNvPr>
          <p:cNvSpPr txBox="1"/>
          <p:nvPr/>
        </p:nvSpPr>
        <p:spPr>
          <a:xfrm>
            <a:off x="805057" y="5142472"/>
            <a:ext cx="4170125" cy="242823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ohledně způsobu vypořádání připomínek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C4D17CD-35B1-4BE8-8604-E5545ED4669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1309" y="4594385"/>
            <a:ext cx="3385904" cy="19808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6" name="Shape 3613">
            <a:extLst>
              <a:ext uri="{FF2B5EF4-FFF2-40B4-BE49-F238E27FC236}">
                <a16:creationId xmlns:a16="http://schemas.microsoft.com/office/drawing/2014/main" id="{C35728B5-97D8-4096-8330-7BDBA72F9CC0}"/>
              </a:ext>
            </a:extLst>
          </p:cNvPr>
          <p:cNvSpPr/>
          <p:nvPr/>
        </p:nvSpPr>
        <p:spPr>
          <a:xfrm>
            <a:off x="900500" y="2545968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2" name="TextBox 4">
            <a:extLst>
              <a:ext uri="{FF2B5EF4-FFF2-40B4-BE49-F238E27FC236}">
                <a16:creationId xmlns:a16="http://schemas.microsoft.com/office/drawing/2014/main" id="{3BF77A80-B1E9-4EB6-9667-E27B22E89367}"/>
              </a:ext>
            </a:extLst>
          </p:cNvPr>
          <p:cNvSpPr txBox="1"/>
          <p:nvPr/>
        </p:nvSpPr>
        <p:spPr>
          <a:xfrm>
            <a:off x="632093" y="2315291"/>
            <a:ext cx="86081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SEMINÁŘ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7" name="TextBox 7">
            <a:extLst>
              <a:ext uri="{FF2B5EF4-FFF2-40B4-BE49-F238E27FC236}">
                <a16:creationId xmlns:a16="http://schemas.microsoft.com/office/drawing/2014/main" id="{73460F26-8915-4B3A-86CD-5647E9372F19}"/>
              </a:ext>
            </a:extLst>
          </p:cNvPr>
          <p:cNvSpPr txBox="1"/>
          <p:nvPr/>
        </p:nvSpPr>
        <p:spPr>
          <a:xfrm>
            <a:off x="1659493" y="2977248"/>
            <a:ext cx="83195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TERÉNNÍ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ŠETŘENÍ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6" name="TextBox 7">
            <a:extLst>
              <a:ext uri="{FF2B5EF4-FFF2-40B4-BE49-F238E27FC236}">
                <a16:creationId xmlns:a16="http://schemas.microsoft.com/office/drawing/2014/main" id="{86BBD057-1362-4DBE-8A1A-CBAC61E004F8}"/>
              </a:ext>
            </a:extLst>
          </p:cNvPr>
          <p:cNvSpPr txBox="1"/>
          <p:nvPr/>
        </p:nvSpPr>
        <p:spPr>
          <a:xfrm>
            <a:off x="2596324" y="2130625"/>
            <a:ext cx="9842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PRACOVNÍ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VERZE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7" name="TextBox 7">
            <a:extLst>
              <a:ext uri="{FF2B5EF4-FFF2-40B4-BE49-F238E27FC236}">
                <a16:creationId xmlns:a16="http://schemas.microsoft.com/office/drawing/2014/main" id="{DA2901C6-E801-44B9-B335-E739A751D6B2}"/>
              </a:ext>
            </a:extLst>
          </p:cNvPr>
          <p:cNvSpPr txBox="1"/>
          <p:nvPr/>
        </p:nvSpPr>
        <p:spPr>
          <a:xfrm>
            <a:off x="3676443" y="2960250"/>
            <a:ext cx="86562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VEŘEJNÉ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DISKUZE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0" name="TextBox 7">
            <a:extLst>
              <a:ext uri="{FF2B5EF4-FFF2-40B4-BE49-F238E27FC236}">
                <a16:creationId xmlns:a16="http://schemas.microsoft.com/office/drawing/2014/main" id="{C0FA7AFF-AD92-4B99-BB5C-5AB5E366483A}"/>
              </a:ext>
            </a:extLst>
          </p:cNvPr>
          <p:cNvSpPr txBox="1"/>
          <p:nvPr/>
        </p:nvSpPr>
        <p:spPr>
          <a:xfrm>
            <a:off x="4272093" y="2003528"/>
            <a:ext cx="168459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VEŘEJNÉ 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PROJEDNÁNÍ (SEA)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1" name="TextBox 7">
            <a:extLst>
              <a:ext uri="{FF2B5EF4-FFF2-40B4-BE49-F238E27FC236}">
                <a16:creationId xmlns:a16="http://schemas.microsoft.com/office/drawing/2014/main" id="{73B34198-1B1E-49C5-9403-11DEE8212A3E}"/>
              </a:ext>
            </a:extLst>
          </p:cNvPr>
          <p:cNvSpPr txBox="1"/>
          <p:nvPr/>
        </p:nvSpPr>
        <p:spPr>
          <a:xfrm>
            <a:off x="6524785" y="2137072"/>
            <a:ext cx="123110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STANOVISKO</a:t>
            </a:r>
          </a:p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MŽP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2" name="TextBox 7">
            <a:extLst>
              <a:ext uri="{FF2B5EF4-FFF2-40B4-BE49-F238E27FC236}">
                <a16:creationId xmlns:a16="http://schemas.microsoft.com/office/drawing/2014/main" id="{1372ACC9-F3D2-47F5-8F8C-D90BE8BF29D3}"/>
              </a:ext>
            </a:extLst>
          </p:cNvPr>
          <p:cNvSpPr txBox="1"/>
          <p:nvPr/>
        </p:nvSpPr>
        <p:spPr>
          <a:xfrm>
            <a:off x="7502892" y="2960249"/>
            <a:ext cx="135614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PROCES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SCHVALOVÁNÍ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9" name="Ovál 78">
            <a:extLst>
              <a:ext uri="{FF2B5EF4-FFF2-40B4-BE49-F238E27FC236}">
                <a16:creationId xmlns:a16="http://schemas.microsoft.com/office/drawing/2014/main" id="{243A2CAE-4D9E-41AB-AE0E-AE5CF96B728E}"/>
              </a:ext>
            </a:extLst>
          </p:cNvPr>
          <p:cNvSpPr/>
          <p:nvPr/>
        </p:nvSpPr>
        <p:spPr>
          <a:xfrm>
            <a:off x="7991312" y="2545968"/>
            <a:ext cx="324000" cy="336348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ln>
                <a:solidFill>
                  <a:schemeClr val="bg1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80" name="TextBox 7">
            <a:extLst>
              <a:ext uri="{FF2B5EF4-FFF2-40B4-BE49-F238E27FC236}">
                <a16:creationId xmlns:a16="http://schemas.microsoft.com/office/drawing/2014/main" id="{D40C69BD-E51D-4C23-851D-3C0142B7E1A2}"/>
              </a:ext>
            </a:extLst>
          </p:cNvPr>
          <p:cNvSpPr txBox="1"/>
          <p:nvPr/>
        </p:nvSpPr>
        <p:spPr>
          <a:xfrm>
            <a:off x="5663738" y="2960250"/>
            <a:ext cx="99225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KONEČNÁ 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VERZE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1" name="Obdélník 80">
            <a:extLst>
              <a:ext uri="{FF2B5EF4-FFF2-40B4-BE49-F238E27FC236}">
                <a16:creationId xmlns:a16="http://schemas.microsoft.com/office/drawing/2014/main" id="{D6F93B89-7B2C-4D51-B8B1-23B29748E25D}"/>
              </a:ext>
            </a:extLst>
          </p:cNvPr>
          <p:cNvSpPr/>
          <p:nvPr/>
        </p:nvSpPr>
        <p:spPr>
          <a:xfrm>
            <a:off x="0" y="3491295"/>
            <a:ext cx="9143999" cy="706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2" name="TextBox 4">
            <a:extLst>
              <a:ext uri="{FF2B5EF4-FFF2-40B4-BE49-F238E27FC236}">
                <a16:creationId xmlns:a16="http://schemas.microsoft.com/office/drawing/2014/main" id="{C986D134-178A-492F-9C43-74FE74CC125C}"/>
              </a:ext>
            </a:extLst>
          </p:cNvPr>
          <p:cNvSpPr txBox="1"/>
          <p:nvPr/>
        </p:nvSpPr>
        <p:spPr>
          <a:xfrm>
            <a:off x="802458" y="3622707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12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2016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3" name="TextBox 4">
            <a:extLst>
              <a:ext uri="{FF2B5EF4-FFF2-40B4-BE49-F238E27FC236}">
                <a16:creationId xmlns:a16="http://schemas.microsoft.com/office/drawing/2014/main" id="{488D4914-C640-4BAC-8AE4-25E00E87A41E}"/>
              </a:ext>
            </a:extLst>
          </p:cNvPr>
          <p:cNvSpPr txBox="1"/>
          <p:nvPr/>
        </p:nvSpPr>
        <p:spPr>
          <a:xfrm>
            <a:off x="1818991" y="3621398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06-08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2017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4" name="TextBox 4">
            <a:extLst>
              <a:ext uri="{FF2B5EF4-FFF2-40B4-BE49-F238E27FC236}">
                <a16:creationId xmlns:a16="http://schemas.microsoft.com/office/drawing/2014/main" id="{54D7E290-7257-4C9D-9FB3-66DBA3BA6A89}"/>
              </a:ext>
            </a:extLst>
          </p:cNvPr>
          <p:cNvSpPr txBox="1"/>
          <p:nvPr/>
        </p:nvSpPr>
        <p:spPr>
          <a:xfrm>
            <a:off x="2835524" y="3620089"/>
            <a:ext cx="512961" cy="4985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2018</a:t>
            </a:r>
          </a:p>
          <a:p>
            <a:pPr lvl="0" algn="ctr">
              <a:lnSpc>
                <a:spcPct val="90000"/>
              </a:lnSpc>
            </a:pPr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2019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5" name="TextBox 4">
            <a:extLst>
              <a:ext uri="{FF2B5EF4-FFF2-40B4-BE49-F238E27FC236}">
                <a16:creationId xmlns:a16="http://schemas.microsoft.com/office/drawing/2014/main" id="{EEA571CE-A9CA-4DF2-B225-D8B93C3740B7}"/>
              </a:ext>
            </a:extLst>
          </p:cNvPr>
          <p:cNvSpPr txBox="1"/>
          <p:nvPr/>
        </p:nvSpPr>
        <p:spPr>
          <a:xfrm>
            <a:off x="3852057" y="3618780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09-10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2019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6" name="TextBox 4">
            <a:extLst>
              <a:ext uri="{FF2B5EF4-FFF2-40B4-BE49-F238E27FC236}">
                <a16:creationId xmlns:a16="http://schemas.microsoft.com/office/drawing/2014/main" id="{E9948A51-5225-4601-AFF3-BC09130EC1DC}"/>
              </a:ext>
            </a:extLst>
          </p:cNvPr>
          <p:cNvSpPr txBox="1"/>
          <p:nvPr/>
        </p:nvSpPr>
        <p:spPr>
          <a:xfrm>
            <a:off x="4868589" y="3617471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06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2020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7" name="TextBox 4">
            <a:extLst>
              <a:ext uri="{FF2B5EF4-FFF2-40B4-BE49-F238E27FC236}">
                <a16:creationId xmlns:a16="http://schemas.microsoft.com/office/drawing/2014/main" id="{75E29A2B-0B27-4CDC-80FB-BD4FC8DAEF05}"/>
              </a:ext>
            </a:extLst>
          </p:cNvPr>
          <p:cNvSpPr txBox="1"/>
          <p:nvPr/>
        </p:nvSpPr>
        <p:spPr>
          <a:xfrm>
            <a:off x="5885122" y="3616162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08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2021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8" name="TextBox 4">
            <a:extLst>
              <a:ext uri="{FF2B5EF4-FFF2-40B4-BE49-F238E27FC236}">
                <a16:creationId xmlns:a16="http://schemas.microsoft.com/office/drawing/2014/main" id="{12166CCE-0513-4468-B429-E2C27D641A44}"/>
              </a:ext>
            </a:extLst>
          </p:cNvPr>
          <p:cNvSpPr txBox="1"/>
          <p:nvPr/>
        </p:nvSpPr>
        <p:spPr>
          <a:xfrm>
            <a:off x="6901655" y="3614853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02</a:t>
            </a:r>
          </a:p>
          <a:p>
            <a:pPr lvl="0" algn="ctr"/>
            <a:r>
              <a:rPr lang="cs-CZ" b="1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2022</a:t>
            </a:r>
            <a:endParaRPr lang="en-US" b="1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89" name="TextBox 4">
            <a:extLst>
              <a:ext uri="{FF2B5EF4-FFF2-40B4-BE49-F238E27FC236}">
                <a16:creationId xmlns:a16="http://schemas.microsoft.com/office/drawing/2014/main" id="{637D74C4-BDE5-4B75-A8A6-981ED60AC9BA}"/>
              </a:ext>
            </a:extLst>
          </p:cNvPr>
          <p:cNvSpPr txBox="1"/>
          <p:nvPr/>
        </p:nvSpPr>
        <p:spPr>
          <a:xfrm>
            <a:off x="7918188" y="3613544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03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2022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33" name="Shape 3613">
            <a:extLst>
              <a:ext uri="{FF2B5EF4-FFF2-40B4-BE49-F238E27FC236}">
                <a16:creationId xmlns:a16="http://schemas.microsoft.com/office/drawing/2014/main" id="{52895541-499E-42AD-911B-505E65E98063}"/>
              </a:ext>
            </a:extLst>
          </p:cNvPr>
          <p:cNvSpPr/>
          <p:nvPr/>
        </p:nvSpPr>
        <p:spPr>
          <a:xfrm>
            <a:off x="6974261" y="2535378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cxnSp>
        <p:nvCxnSpPr>
          <p:cNvPr id="34" name="Přímá spojnice 33">
            <a:extLst>
              <a:ext uri="{FF2B5EF4-FFF2-40B4-BE49-F238E27FC236}">
                <a16:creationId xmlns:a16="http://schemas.microsoft.com/office/drawing/2014/main" id="{844BEC62-9A97-4C34-AF07-DF7FC6ADB067}"/>
              </a:ext>
            </a:extLst>
          </p:cNvPr>
          <p:cNvCxnSpPr>
            <a:cxnSpLocks/>
          </p:cNvCxnSpPr>
          <p:nvPr/>
        </p:nvCxnSpPr>
        <p:spPr>
          <a:xfrm>
            <a:off x="7136260" y="2871726"/>
            <a:ext cx="0" cy="678764"/>
          </a:xfrm>
          <a:prstGeom prst="line">
            <a:avLst/>
          </a:prstGeom>
          <a:ln>
            <a:solidFill>
              <a:srgbClr val="278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ál 35">
            <a:extLst>
              <a:ext uri="{FF2B5EF4-FFF2-40B4-BE49-F238E27FC236}">
                <a16:creationId xmlns:a16="http://schemas.microsoft.com/office/drawing/2014/main" id="{BFB273C7-64BD-409E-8B9B-2A4B7334BC5B}"/>
              </a:ext>
            </a:extLst>
          </p:cNvPr>
          <p:cNvSpPr/>
          <p:nvPr/>
        </p:nvSpPr>
        <p:spPr>
          <a:xfrm>
            <a:off x="7100260" y="3480705"/>
            <a:ext cx="72000" cy="72000"/>
          </a:xfrm>
          <a:prstGeom prst="ellipse">
            <a:avLst/>
          </a:prstGeom>
          <a:solidFill>
            <a:srgbClr val="27829E"/>
          </a:solidFill>
          <a:ln>
            <a:solidFill>
              <a:srgbClr val="2782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0" name="Shape 3613">
            <a:extLst>
              <a:ext uri="{FF2B5EF4-FFF2-40B4-BE49-F238E27FC236}">
                <a16:creationId xmlns:a16="http://schemas.microsoft.com/office/drawing/2014/main" id="{6F7E2CEA-7239-4FD8-B536-C1AE1FF2B6AA}"/>
              </a:ext>
            </a:extLst>
          </p:cNvPr>
          <p:cNvSpPr/>
          <p:nvPr/>
        </p:nvSpPr>
        <p:spPr>
          <a:xfrm>
            <a:off x="1921841" y="2542552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1" name="Shape 3613">
            <a:extLst>
              <a:ext uri="{FF2B5EF4-FFF2-40B4-BE49-F238E27FC236}">
                <a16:creationId xmlns:a16="http://schemas.microsoft.com/office/drawing/2014/main" id="{96B9C495-3F9B-416A-96D8-A2B0F66A6631}"/>
              </a:ext>
            </a:extLst>
          </p:cNvPr>
          <p:cNvSpPr/>
          <p:nvPr/>
        </p:nvSpPr>
        <p:spPr>
          <a:xfrm>
            <a:off x="2924841" y="2539784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2" name="Shape 3613">
            <a:extLst>
              <a:ext uri="{FF2B5EF4-FFF2-40B4-BE49-F238E27FC236}">
                <a16:creationId xmlns:a16="http://schemas.microsoft.com/office/drawing/2014/main" id="{7F988D70-C50D-4243-96A4-7054632C22AC}"/>
              </a:ext>
            </a:extLst>
          </p:cNvPr>
          <p:cNvSpPr/>
          <p:nvPr/>
        </p:nvSpPr>
        <p:spPr>
          <a:xfrm>
            <a:off x="3946182" y="2536368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3" name="Shape 3613">
            <a:extLst>
              <a:ext uri="{FF2B5EF4-FFF2-40B4-BE49-F238E27FC236}">
                <a16:creationId xmlns:a16="http://schemas.microsoft.com/office/drawing/2014/main" id="{71D6F8C2-3903-427F-BB6A-F66F4106CFC1}"/>
              </a:ext>
            </a:extLst>
          </p:cNvPr>
          <p:cNvSpPr/>
          <p:nvPr/>
        </p:nvSpPr>
        <p:spPr>
          <a:xfrm>
            <a:off x="4949182" y="2533600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4" name="Shape 3613">
            <a:extLst>
              <a:ext uri="{FF2B5EF4-FFF2-40B4-BE49-F238E27FC236}">
                <a16:creationId xmlns:a16="http://schemas.microsoft.com/office/drawing/2014/main" id="{B8B47875-5F00-4E9B-AC2C-EE85A2B411C4}"/>
              </a:ext>
            </a:extLst>
          </p:cNvPr>
          <p:cNvSpPr/>
          <p:nvPr/>
        </p:nvSpPr>
        <p:spPr>
          <a:xfrm>
            <a:off x="5970523" y="2530184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5" name="TextBox 3">
            <a:extLst>
              <a:ext uri="{FF2B5EF4-FFF2-40B4-BE49-F238E27FC236}">
                <a16:creationId xmlns:a16="http://schemas.microsoft.com/office/drawing/2014/main" id="{245FFC6D-1E79-4A95-ADB8-66E4F55E755F}"/>
              </a:ext>
            </a:extLst>
          </p:cNvPr>
          <p:cNvSpPr txBox="1"/>
          <p:nvPr/>
        </p:nvSpPr>
        <p:spPr>
          <a:xfrm>
            <a:off x="802458" y="5613554"/>
            <a:ext cx="4318182" cy="981487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→  </a:t>
            </a:r>
            <a:r>
              <a:rPr lang="cs-CZ" sz="1000" b="1" kern="0" spc="3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V RÁMCI STANOVISKA JIŽ NEBYLY ZE STRANY MŽP UPLATNĚNY ŽÁDNÉ DALŠÍ POŽADAVKY</a:t>
            </a:r>
            <a:endParaRPr lang="en-US" sz="1000" b="1" spc="30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endParaRPr lang="cs-CZ" sz="1200" kern="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62267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65863D62-E9A2-44F9-8B60-6E25329D081D}"/>
              </a:ext>
            </a:extLst>
          </p:cNvPr>
          <p:cNvSpPr/>
          <p:nvPr/>
        </p:nvSpPr>
        <p:spPr>
          <a:xfrm>
            <a:off x="0" y="4596157"/>
            <a:ext cx="9144000" cy="2261838"/>
          </a:xfrm>
          <a:prstGeom prst="rect">
            <a:avLst/>
          </a:prstGeom>
          <a:solidFill>
            <a:srgbClr val="2782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7A2ED822-6D68-4B20-B713-3A848BC4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028701"/>
            <a:ext cx="8610600" cy="509645"/>
          </a:xfrm>
        </p:spPr>
        <p:txBody>
          <a:bodyPr>
            <a:normAutofit/>
          </a:bodyPr>
          <a:lstStyle/>
          <a:p>
            <a:r>
              <a:rPr lang="cs-CZ" sz="26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POSTUP ZPRACOVÁNÍ DOKUMENTU</a:t>
            </a:r>
          </a:p>
        </p:txBody>
      </p:sp>
      <p:sp>
        <p:nvSpPr>
          <p:cNvPr id="68" name="TextBox 2">
            <a:extLst>
              <a:ext uri="{FF2B5EF4-FFF2-40B4-BE49-F238E27FC236}">
                <a16:creationId xmlns:a16="http://schemas.microsoft.com/office/drawing/2014/main" id="{1F4CEE91-0FD8-4C54-A99F-27147B066728}"/>
              </a:ext>
            </a:extLst>
          </p:cNvPr>
          <p:cNvSpPr txBox="1"/>
          <p:nvPr/>
        </p:nvSpPr>
        <p:spPr>
          <a:xfrm>
            <a:off x="408206" y="4922819"/>
            <a:ext cx="159798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RADA </a:t>
            </a:r>
            <a:br>
              <a:rPr lang="cs-CZ" sz="10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KRAJE</a:t>
            </a:r>
            <a:endParaRPr lang="en-US" sz="1000" b="1" spc="300" dirty="0">
              <a:solidFill>
                <a:schemeClr val="bg1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9" name="TextBox 3">
            <a:extLst>
              <a:ext uri="{FF2B5EF4-FFF2-40B4-BE49-F238E27FC236}">
                <a16:creationId xmlns:a16="http://schemas.microsoft.com/office/drawing/2014/main" id="{F760D881-55E4-408E-87B5-418BD1502394}"/>
              </a:ext>
            </a:extLst>
          </p:cNvPr>
          <p:cNvSpPr txBox="1"/>
          <p:nvPr/>
        </p:nvSpPr>
        <p:spPr>
          <a:xfrm>
            <a:off x="558316" y="5633864"/>
            <a:ext cx="1297766" cy="242823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cs-CZ" sz="1200" kern="0" cap="all" spc="2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1. 3. 2022</a:t>
            </a:r>
          </a:p>
        </p:txBody>
      </p:sp>
      <p:sp>
        <p:nvSpPr>
          <p:cNvPr id="46" name="TextBox 2">
            <a:extLst>
              <a:ext uri="{FF2B5EF4-FFF2-40B4-BE49-F238E27FC236}">
                <a16:creationId xmlns:a16="http://schemas.microsoft.com/office/drawing/2014/main" id="{D319F3D3-175A-40FE-AB77-D5F485C9C6EF}"/>
              </a:ext>
            </a:extLst>
          </p:cNvPr>
          <p:cNvSpPr txBox="1"/>
          <p:nvPr/>
        </p:nvSpPr>
        <p:spPr>
          <a:xfrm>
            <a:off x="1956953" y="4922819"/>
            <a:ext cx="240081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VÝBOR HOSPODÁŘSKÉHO, REGIONÁLNÍHO ROZVOJE</a:t>
            </a:r>
            <a:br>
              <a:rPr lang="cs-CZ" sz="10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A ROZVOJE VENKOVA</a:t>
            </a:r>
            <a:endParaRPr lang="en-US" sz="1000" b="1" spc="300" dirty="0">
              <a:solidFill>
                <a:schemeClr val="bg1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7" name="TextBox 2">
            <a:extLst>
              <a:ext uri="{FF2B5EF4-FFF2-40B4-BE49-F238E27FC236}">
                <a16:creationId xmlns:a16="http://schemas.microsoft.com/office/drawing/2014/main" id="{5959E270-1749-40B3-9B25-F29B02343D5F}"/>
              </a:ext>
            </a:extLst>
          </p:cNvPr>
          <p:cNvSpPr txBox="1"/>
          <p:nvPr/>
        </p:nvSpPr>
        <p:spPr>
          <a:xfrm>
            <a:off x="4308531" y="4922819"/>
            <a:ext cx="217119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VÝBOR</a:t>
            </a:r>
          </a:p>
          <a:p>
            <a:pPr lvl="0" algn="ctr"/>
            <a:r>
              <a:rPr lang="cs-CZ" sz="10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ŽIVOTNÍHO PROSTŘEDÍ</a:t>
            </a:r>
            <a:br>
              <a:rPr lang="cs-CZ" sz="10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A ZEMĚDĚLSTVÍ</a:t>
            </a:r>
            <a:endParaRPr lang="en-US" sz="1000" b="1" spc="300" dirty="0">
              <a:solidFill>
                <a:schemeClr val="bg1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7" name="TextBox 2">
            <a:extLst>
              <a:ext uri="{FF2B5EF4-FFF2-40B4-BE49-F238E27FC236}">
                <a16:creationId xmlns:a16="http://schemas.microsoft.com/office/drawing/2014/main" id="{C783FEA5-423D-4B9C-AE60-0BD70EF3826A}"/>
              </a:ext>
            </a:extLst>
          </p:cNvPr>
          <p:cNvSpPr txBox="1"/>
          <p:nvPr/>
        </p:nvSpPr>
        <p:spPr>
          <a:xfrm>
            <a:off x="6430483" y="4922819"/>
            <a:ext cx="242258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ZASTUPITELSTVO</a:t>
            </a:r>
            <a:br>
              <a:rPr lang="cs-CZ" sz="10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KRAJE</a:t>
            </a:r>
            <a:endParaRPr lang="en-US" sz="1000" b="1" spc="300" dirty="0">
              <a:solidFill>
                <a:schemeClr val="bg1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71" name="TextBox 3">
            <a:extLst>
              <a:ext uri="{FF2B5EF4-FFF2-40B4-BE49-F238E27FC236}">
                <a16:creationId xmlns:a16="http://schemas.microsoft.com/office/drawing/2014/main" id="{722F412D-C8C8-4B3C-BD49-B47CEFD57B9A}"/>
              </a:ext>
            </a:extLst>
          </p:cNvPr>
          <p:cNvSpPr txBox="1"/>
          <p:nvPr/>
        </p:nvSpPr>
        <p:spPr>
          <a:xfrm>
            <a:off x="2508479" y="5632067"/>
            <a:ext cx="1297766" cy="242823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cs-CZ" sz="1200" kern="0" cap="all" spc="2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15. 3. 2022</a:t>
            </a:r>
          </a:p>
        </p:txBody>
      </p:sp>
      <p:sp>
        <p:nvSpPr>
          <p:cNvPr id="72" name="TextBox 3">
            <a:extLst>
              <a:ext uri="{FF2B5EF4-FFF2-40B4-BE49-F238E27FC236}">
                <a16:creationId xmlns:a16="http://schemas.microsoft.com/office/drawing/2014/main" id="{C55F72F8-C425-4D88-8F34-3292D085D1FB}"/>
              </a:ext>
            </a:extLst>
          </p:cNvPr>
          <p:cNvSpPr txBox="1"/>
          <p:nvPr/>
        </p:nvSpPr>
        <p:spPr>
          <a:xfrm>
            <a:off x="4755466" y="5630270"/>
            <a:ext cx="1297766" cy="242823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cs-CZ" sz="1200" kern="0" cap="all" spc="2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24. 3. 2022</a:t>
            </a:r>
          </a:p>
        </p:txBody>
      </p:sp>
      <p:sp>
        <p:nvSpPr>
          <p:cNvPr id="73" name="TextBox 3">
            <a:extLst>
              <a:ext uri="{FF2B5EF4-FFF2-40B4-BE49-F238E27FC236}">
                <a16:creationId xmlns:a16="http://schemas.microsoft.com/office/drawing/2014/main" id="{13DD103E-D244-4BB3-A2CE-4A60FEDC648D}"/>
              </a:ext>
            </a:extLst>
          </p:cNvPr>
          <p:cNvSpPr txBox="1"/>
          <p:nvPr/>
        </p:nvSpPr>
        <p:spPr>
          <a:xfrm>
            <a:off x="7011162" y="5628473"/>
            <a:ext cx="1297766" cy="242823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cs-CZ" sz="1200" kern="0" cap="all" spc="2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29. 3. 2022</a:t>
            </a:r>
          </a:p>
        </p:txBody>
      </p:sp>
      <p:sp>
        <p:nvSpPr>
          <p:cNvPr id="98" name="Shape 3613">
            <a:extLst>
              <a:ext uri="{FF2B5EF4-FFF2-40B4-BE49-F238E27FC236}">
                <a16:creationId xmlns:a16="http://schemas.microsoft.com/office/drawing/2014/main" id="{E33108EC-34C4-43F4-AF6F-62D7CBBAAFA6}"/>
              </a:ext>
            </a:extLst>
          </p:cNvPr>
          <p:cNvSpPr/>
          <p:nvPr/>
        </p:nvSpPr>
        <p:spPr>
          <a:xfrm>
            <a:off x="900500" y="2545968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9" name="TextBox 4">
            <a:extLst>
              <a:ext uri="{FF2B5EF4-FFF2-40B4-BE49-F238E27FC236}">
                <a16:creationId xmlns:a16="http://schemas.microsoft.com/office/drawing/2014/main" id="{B6B85443-6E70-4442-8823-82822159D5C3}"/>
              </a:ext>
            </a:extLst>
          </p:cNvPr>
          <p:cNvSpPr txBox="1"/>
          <p:nvPr/>
        </p:nvSpPr>
        <p:spPr>
          <a:xfrm>
            <a:off x="611514" y="3001382"/>
            <a:ext cx="86081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SEMINÁŘ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00" name="TextBox 7">
            <a:extLst>
              <a:ext uri="{FF2B5EF4-FFF2-40B4-BE49-F238E27FC236}">
                <a16:creationId xmlns:a16="http://schemas.microsoft.com/office/drawing/2014/main" id="{E9F320EA-6516-4207-8391-8DDEA8540F5A}"/>
              </a:ext>
            </a:extLst>
          </p:cNvPr>
          <p:cNvSpPr txBox="1"/>
          <p:nvPr/>
        </p:nvSpPr>
        <p:spPr>
          <a:xfrm>
            <a:off x="1677518" y="2132725"/>
            <a:ext cx="83195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TERÉNNÍ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ŠETŘENÍ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01" name="TextBox 7">
            <a:extLst>
              <a:ext uri="{FF2B5EF4-FFF2-40B4-BE49-F238E27FC236}">
                <a16:creationId xmlns:a16="http://schemas.microsoft.com/office/drawing/2014/main" id="{D0358E57-7A6C-4326-93F3-0924C51ADCA0}"/>
              </a:ext>
            </a:extLst>
          </p:cNvPr>
          <p:cNvSpPr txBox="1"/>
          <p:nvPr/>
        </p:nvSpPr>
        <p:spPr>
          <a:xfrm>
            <a:off x="2587650" y="2973326"/>
            <a:ext cx="984244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PRACOVNÍ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VERZE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02" name="TextBox 7">
            <a:extLst>
              <a:ext uri="{FF2B5EF4-FFF2-40B4-BE49-F238E27FC236}">
                <a16:creationId xmlns:a16="http://schemas.microsoft.com/office/drawing/2014/main" id="{97C22F5F-29F8-4100-9AA0-A04EFD1604F4}"/>
              </a:ext>
            </a:extLst>
          </p:cNvPr>
          <p:cNvSpPr txBox="1"/>
          <p:nvPr/>
        </p:nvSpPr>
        <p:spPr>
          <a:xfrm>
            <a:off x="3686001" y="2131638"/>
            <a:ext cx="86562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VEŘEJNÉ</a:t>
            </a:r>
            <a:b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DISKUZE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03" name="TextBox 7">
            <a:extLst>
              <a:ext uri="{FF2B5EF4-FFF2-40B4-BE49-F238E27FC236}">
                <a16:creationId xmlns:a16="http://schemas.microsoft.com/office/drawing/2014/main" id="{159148AB-70B4-4B4A-B8FB-A9AA1F253809}"/>
              </a:ext>
            </a:extLst>
          </p:cNvPr>
          <p:cNvSpPr txBox="1"/>
          <p:nvPr/>
        </p:nvSpPr>
        <p:spPr>
          <a:xfrm>
            <a:off x="4263419" y="2959446"/>
            <a:ext cx="168459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VEŘEJNÉ 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PROJEDNÁNÍ (SEA)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04" name="TextBox 7">
            <a:extLst>
              <a:ext uri="{FF2B5EF4-FFF2-40B4-BE49-F238E27FC236}">
                <a16:creationId xmlns:a16="http://schemas.microsoft.com/office/drawing/2014/main" id="{993C6D21-404F-47C6-9159-6BB2D3E997A9}"/>
              </a:ext>
            </a:extLst>
          </p:cNvPr>
          <p:cNvSpPr txBox="1"/>
          <p:nvPr/>
        </p:nvSpPr>
        <p:spPr>
          <a:xfrm>
            <a:off x="6516111" y="2979773"/>
            <a:ext cx="123110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STANOVISKO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MŽP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05" name="TextBox 7">
            <a:extLst>
              <a:ext uri="{FF2B5EF4-FFF2-40B4-BE49-F238E27FC236}">
                <a16:creationId xmlns:a16="http://schemas.microsoft.com/office/drawing/2014/main" id="{DE929334-D40D-470C-99B3-7345365DE203}"/>
              </a:ext>
            </a:extLst>
          </p:cNvPr>
          <p:cNvSpPr txBox="1"/>
          <p:nvPr/>
        </p:nvSpPr>
        <p:spPr>
          <a:xfrm>
            <a:off x="7512450" y="2131637"/>
            <a:ext cx="135614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PROCES</a:t>
            </a:r>
            <a:b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SCHVALOVÁNÍ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12" name="TextBox 7">
            <a:extLst>
              <a:ext uri="{FF2B5EF4-FFF2-40B4-BE49-F238E27FC236}">
                <a16:creationId xmlns:a16="http://schemas.microsoft.com/office/drawing/2014/main" id="{45079D1B-573E-4F82-95A1-419E7B46C3AE}"/>
              </a:ext>
            </a:extLst>
          </p:cNvPr>
          <p:cNvSpPr txBox="1"/>
          <p:nvPr/>
        </p:nvSpPr>
        <p:spPr>
          <a:xfrm>
            <a:off x="5673296" y="2131638"/>
            <a:ext cx="992258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KONEČNÁ </a:t>
            </a:r>
          </a:p>
          <a:p>
            <a:pPr lvl="0" algn="ctr"/>
            <a:r>
              <a:rPr lang="cs-CZ" sz="1000" b="1" spc="3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VERZE</a:t>
            </a:r>
            <a:endParaRPr lang="en-US" sz="1000" b="1" spc="3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13" name="Obdélník 112">
            <a:extLst>
              <a:ext uri="{FF2B5EF4-FFF2-40B4-BE49-F238E27FC236}">
                <a16:creationId xmlns:a16="http://schemas.microsoft.com/office/drawing/2014/main" id="{0D9F34F2-25D4-4C6F-BD72-B4195E257B81}"/>
              </a:ext>
            </a:extLst>
          </p:cNvPr>
          <p:cNvSpPr/>
          <p:nvPr/>
        </p:nvSpPr>
        <p:spPr>
          <a:xfrm>
            <a:off x="0" y="3491295"/>
            <a:ext cx="9143999" cy="706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4" name="TextBox 4">
            <a:extLst>
              <a:ext uri="{FF2B5EF4-FFF2-40B4-BE49-F238E27FC236}">
                <a16:creationId xmlns:a16="http://schemas.microsoft.com/office/drawing/2014/main" id="{08779AA5-B2DA-4AF2-9138-EF4388DB3788}"/>
              </a:ext>
            </a:extLst>
          </p:cNvPr>
          <p:cNvSpPr txBox="1"/>
          <p:nvPr/>
        </p:nvSpPr>
        <p:spPr>
          <a:xfrm>
            <a:off x="802458" y="3622707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12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2016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15" name="TextBox 4">
            <a:extLst>
              <a:ext uri="{FF2B5EF4-FFF2-40B4-BE49-F238E27FC236}">
                <a16:creationId xmlns:a16="http://schemas.microsoft.com/office/drawing/2014/main" id="{0DB83E20-EAE2-42E2-90F3-E9B694E41B81}"/>
              </a:ext>
            </a:extLst>
          </p:cNvPr>
          <p:cNvSpPr txBox="1"/>
          <p:nvPr/>
        </p:nvSpPr>
        <p:spPr>
          <a:xfrm>
            <a:off x="1818991" y="3621398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06-08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2017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16" name="TextBox 4">
            <a:extLst>
              <a:ext uri="{FF2B5EF4-FFF2-40B4-BE49-F238E27FC236}">
                <a16:creationId xmlns:a16="http://schemas.microsoft.com/office/drawing/2014/main" id="{A82F9627-60B5-4EA2-8247-239824EC270A}"/>
              </a:ext>
            </a:extLst>
          </p:cNvPr>
          <p:cNvSpPr txBox="1"/>
          <p:nvPr/>
        </p:nvSpPr>
        <p:spPr>
          <a:xfrm>
            <a:off x="2835524" y="3620089"/>
            <a:ext cx="512961" cy="4985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2018</a:t>
            </a:r>
          </a:p>
          <a:p>
            <a:pPr lvl="0" algn="ctr">
              <a:lnSpc>
                <a:spcPct val="90000"/>
              </a:lnSpc>
            </a:pPr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2019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17" name="TextBox 4">
            <a:extLst>
              <a:ext uri="{FF2B5EF4-FFF2-40B4-BE49-F238E27FC236}">
                <a16:creationId xmlns:a16="http://schemas.microsoft.com/office/drawing/2014/main" id="{5D2CA973-36A1-4C5D-9367-DA50E002CEE1}"/>
              </a:ext>
            </a:extLst>
          </p:cNvPr>
          <p:cNvSpPr txBox="1"/>
          <p:nvPr/>
        </p:nvSpPr>
        <p:spPr>
          <a:xfrm>
            <a:off x="3852057" y="3618780"/>
            <a:ext cx="512961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09-10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2019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18" name="TextBox 4">
            <a:extLst>
              <a:ext uri="{FF2B5EF4-FFF2-40B4-BE49-F238E27FC236}">
                <a16:creationId xmlns:a16="http://schemas.microsoft.com/office/drawing/2014/main" id="{C565BAE4-6375-432D-9EBF-9A9BB38B951D}"/>
              </a:ext>
            </a:extLst>
          </p:cNvPr>
          <p:cNvSpPr txBox="1"/>
          <p:nvPr/>
        </p:nvSpPr>
        <p:spPr>
          <a:xfrm>
            <a:off x="4868589" y="3617471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06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2020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19" name="TextBox 4">
            <a:extLst>
              <a:ext uri="{FF2B5EF4-FFF2-40B4-BE49-F238E27FC236}">
                <a16:creationId xmlns:a16="http://schemas.microsoft.com/office/drawing/2014/main" id="{1766A845-23CA-4340-AD91-C1C3C721168A}"/>
              </a:ext>
            </a:extLst>
          </p:cNvPr>
          <p:cNvSpPr txBox="1"/>
          <p:nvPr/>
        </p:nvSpPr>
        <p:spPr>
          <a:xfrm>
            <a:off x="5885122" y="3616162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08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2021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20" name="TextBox 4">
            <a:extLst>
              <a:ext uri="{FF2B5EF4-FFF2-40B4-BE49-F238E27FC236}">
                <a16:creationId xmlns:a16="http://schemas.microsoft.com/office/drawing/2014/main" id="{FBBC56C7-AB9C-428B-A571-1BD67F5578C1}"/>
              </a:ext>
            </a:extLst>
          </p:cNvPr>
          <p:cNvSpPr txBox="1"/>
          <p:nvPr/>
        </p:nvSpPr>
        <p:spPr>
          <a:xfrm>
            <a:off x="6901655" y="3614853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02</a:t>
            </a:r>
          </a:p>
          <a:p>
            <a:pPr lvl="0" algn="ctr"/>
            <a:r>
              <a:rPr lang="cs-CZ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2022</a:t>
            </a:r>
            <a:endParaRPr lang="en-US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21" name="TextBox 4">
            <a:extLst>
              <a:ext uri="{FF2B5EF4-FFF2-40B4-BE49-F238E27FC236}">
                <a16:creationId xmlns:a16="http://schemas.microsoft.com/office/drawing/2014/main" id="{1D898EF4-BB1E-4B48-9441-3FC306120862}"/>
              </a:ext>
            </a:extLst>
          </p:cNvPr>
          <p:cNvSpPr txBox="1"/>
          <p:nvPr/>
        </p:nvSpPr>
        <p:spPr>
          <a:xfrm>
            <a:off x="7918188" y="3613544"/>
            <a:ext cx="51296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 algn="ctr"/>
            <a:r>
              <a:rPr lang="cs-CZ" sz="1400" b="1" u="sng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03</a:t>
            </a:r>
          </a:p>
          <a:p>
            <a:pPr lvl="0" algn="ctr"/>
            <a:r>
              <a:rPr lang="cs-CZ" b="1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2022</a:t>
            </a:r>
            <a:endParaRPr lang="en-US" b="1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22" name="Shape 3613">
            <a:extLst>
              <a:ext uri="{FF2B5EF4-FFF2-40B4-BE49-F238E27FC236}">
                <a16:creationId xmlns:a16="http://schemas.microsoft.com/office/drawing/2014/main" id="{6B7476A9-FBB0-4189-AF95-901503BF2F89}"/>
              </a:ext>
            </a:extLst>
          </p:cNvPr>
          <p:cNvSpPr/>
          <p:nvPr/>
        </p:nvSpPr>
        <p:spPr>
          <a:xfrm>
            <a:off x="1921841" y="2542552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25" name="Shape 3613">
            <a:extLst>
              <a:ext uri="{FF2B5EF4-FFF2-40B4-BE49-F238E27FC236}">
                <a16:creationId xmlns:a16="http://schemas.microsoft.com/office/drawing/2014/main" id="{D7368703-8447-4E4F-AD9E-7408247040FA}"/>
              </a:ext>
            </a:extLst>
          </p:cNvPr>
          <p:cNvSpPr/>
          <p:nvPr/>
        </p:nvSpPr>
        <p:spPr>
          <a:xfrm>
            <a:off x="8004108" y="2530251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rgbClr val="27829E"/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cxnSp>
        <p:nvCxnSpPr>
          <p:cNvPr id="126" name="Přímá spojnice 125">
            <a:extLst>
              <a:ext uri="{FF2B5EF4-FFF2-40B4-BE49-F238E27FC236}">
                <a16:creationId xmlns:a16="http://schemas.microsoft.com/office/drawing/2014/main" id="{0A299E09-FB55-4715-ABB8-F6F8962E322F}"/>
              </a:ext>
            </a:extLst>
          </p:cNvPr>
          <p:cNvCxnSpPr>
            <a:cxnSpLocks/>
          </p:cNvCxnSpPr>
          <p:nvPr/>
        </p:nvCxnSpPr>
        <p:spPr>
          <a:xfrm>
            <a:off x="8166107" y="2866599"/>
            <a:ext cx="0" cy="678764"/>
          </a:xfrm>
          <a:prstGeom prst="line">
            <a:avLst/>
          </a:prstGeom>
          <a:ln>
            <a:solidFill>
              <a:srgbClr val="2782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Ovál 126">
            <a:extLst>
              <a:ext uri="{FF2B5EF4-FFF2-40B4-BE49-F238E27FC236}">
                <a16:creationId xmlns:a16="http://schemas.microsoft.com/office/drawing/2014/main" id="{BB91B975-3BA7-4FFB-B76D-D26F9B48D723}"/>
              </a:ext>
            </a:extLst>
          </p:cNvPr>
          <p:cNvSpPr/>
          <p:nvPr/>
        </p:nvSpPr>
        <p:spPr>
          <a:xfrm>
            <a:off x="8130107" y="3475578"/>
            <a:ext cx="72000" cy="72000"/>
          </a:xfrm>
          <a:prstGeom prst="ellipse">
            <a:avLst/>
          </a:prstGeom>
          <a:solidFill>
            <a:srgbClr val="27829E"/>
          </a:solidFill>
          <a:ln>
            <a:solidFill>
              <a:srgbClr val="2782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8" name="Shape 3613">
            <a:extLst>
              <a:ext uri="{FF2B5EF4-FFF2-40B4-BE49-F238E27FC236}">
                <a16:creationId xmlns:a16="http://schemas.microsoft.com/office/drawing/2014/main" id="{F1E41C2E-3927-4898-8379-C8BA15328F75}"/>
              </a:ext>
            </a:extLst>
          </p:cNvPr>
          <p:cNvSpPr/>
          <p:nvPr/>
        </p:nvSpPr>
        <p:spPr>
          <a:xfrm>
            <a:off x="2924841" y="2539784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29" name="Shape 3613">
            <a:extLst>
              <a:ext uri="{FF2B5EF4-FFF2-40B4-BE49-F238E27FC236}">
                <a16:creationId xmlns:a16="http://schemas.microsoft.com/office/drawing/2014/main" id="{2DCC954D-2808-4E59-BACD-1A462BB79F46}"/>
              </a:ext>
            </a:extLst>
          </p:cNvPr>
          <p:cNvSpPr/>
          <p:nvPr/>
        </p:nvSpPr>
        <p:spPr>
          <a:xfrm>
            <a:off x="3946182" y="2536368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0" name="Shape 3613">
            <a:extLst>
              <a:ext uri="{FF2B5EF4-FFF2-40B4-BE49-F238E27FC236}">
                <a16:creationId xmlns:a16="http://schemas.microsoft.com/office/drawing/2014/main" id="{036B3075-C91C-4F54-AAE8-905A0AF97BDF}"/>
              </a:ext>
            </a:extLst>
          </p:cNvPr>
          <p:cNvSpPr/>
          <p:nvPr/>
        </p:nvSpPr>
        <p:spPr>
          <a:xfrm>
            <a:off x="4949182" y="2533600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1" name="Shape 3613">
            <a:extLst>
              <a:ext uri="{FF2B5EF4-FFF2-40B4-BE49-F238E27FC236}">
                <a16:creationId xmlns:a16="http://schemas.microsoft.com/office/drawing/2014/main" id="{C111061D-B9D3-4141-930B-6323F766B1E7}"/>
              </a:ext>
            </a:extLst>
          </p:cNvPr>
          <p:cNvSpPr/>
          <p:nvPr/>
        </p:nvSpPr>
        <p:spPr>
          <a:xfrm>
            <a:off x="5970523" y="2530184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2" name="Shape 3613">
            <a:extLst>
              <a:ext uri="{FF2B5EF4-FFF2-40B4-BE49-F238E27FC236}">
                <a16:creationId xmlns:a16="http://schemas.microsoft.com/office/drawing/2014/main" id="{C7166A86-5EE9-442F-A6FB-987ECF91583C}"/>
              </a:ext>
            </a:extLst>
          </p:cNvPr>
          <p:cNvSpPr/>
          <p:nvPr/>
        </p:nvSpPr>
        <p:spPr>
          <a:xfrm>
            <a:off x="6973523" y="2527416"/>
            <a:ext cx="324000" cy="32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solidFill>
              <a:schemeClr val="bg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4" name="TextBox 2">
            <a:extLst>
              <a:ext uri="{FF2B5EF4-FFF2-40B4-BE49-F238E27FC236}">
                <a16:creationId xmlns:a16="http://schemas.microsoft.com/office/drawing/2014/main" id="{00482043-025F-4023-BAE1-2E7C0FC8779A}"/>
              </a:ext>
            </a:extLst>
          </p:cNvPr>
          <p:cNvSpPr txBox="1"/>
          <p:nvPr/>
        </p:nvSpPr>
        <p:spPr>
          <a:xfrm>
            <a:off x="415453" y="6150684"/>
            <a:ext cx="159798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souhlasí </a:t>
            </a:r>
            <a:br>
              <a:rPr lang="cs-CZ" sz="1000" b="1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se zněním</a:t>
            </a:r>
            <a:endParaRPr lang="en-US" sz="1000" b="1" spc="3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35" name="TextBox 2">
            <a:extLst>
              <a:ext uri="{FF2B5EF4-FFF2-40B4-BE49-F238E27FC236}">
                <a16:creationId xmlns:a16="http://schemas.microsoft.com/office/drawing/2014/main" id="{9F7170C6-AF83-437A-9F11-C64FBA99AF3F}"/>
              </a:ext>
            </a:extLst>
          </p:cNvPr>
          <p:cNvSpPr txBox="1"/>
          <p:nvPr/>
        </p:nvSpPr>
        <p:spPr>
          <a:xfrm>
            <a:off x="1964200" y="6150684"/>
            <a:ext cx="240081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doporučuje ZK </a:t>
            </a:r>
            <a:br>
              <a:rPr lang="cs-CZ" sz="1000" b="1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ke schválení</a:t>
            </a:r>
            <a:endParaRPr lang="en-US" sz="1000" b="1" spc="3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36" name="TextBox 2">
            <a:extLst>
              <a:ext uri="{FF2B5EF4-FFF2-40B4-BE49-F238E27FC236}">
                <a16:creationId xmlns:a16="http://schemas.microsoft.com/office/drawing/2014/main" id="{D47E93F7-CDDB-45D0-A429-D07DDC668F7F}"/>
              </a:ext>
            </a:extLst>
          </p:cNvPr>
          <p:cNvSpPr txBox="1"/>
          <p:nvPr/>
        </p:nvSpPr>
        <p:spPr>
          <a:xfrm>
            <a:off x="4315778" y="6150684"/>
            <a:ext cx="21711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doporučuje ZK </a:t>
            </a:r>
            <a:br>
              <a:rPr lang="cs-CZ" sz="1000" b="1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ke schválení</a:t>
            </a:r>
            <a:endParaRPr lang="en-US" sz="1000" b="1" spc="300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009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7A2ED822-6D68-4B20-B713-3A848BC4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028701"/>
            <a:ext cx="8610600" cy="509645"/>
          </a:xfrm>
        </p:spPr>
        <p:txBody>
          <a:bodyPr>
            <a:normAutofit/>
          </a:bodyPr>
          <a:lstStyle/>
          <a:p>
            <a:r>
              <a:rPr lang="cs-CZ" sz="2600" spc="60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WWW.KRAJ-LBC.CZ/RSP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5475769C-0B6E-4C7E-9119-FD232718E5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20" y="1889760"/>
            <a:ext cx="7553093" cy="496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918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7A2ED822-6D68-4B20-B713-3A848BC4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028701"/>
            <a:ext cx="8610600" cy="509645"/>
          </a:xfrm>
        </p:spPr>
        <p:txBody>
          <a:bodyPr>
            <a:normAutofit/>
          </a:bodyPr>
          <a:lstStyle/>
          <a:p>
            <a:r>
              <a:rPr lang="cs-CZ" sz="2600" spc="60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PŘEDSTAVENÍ OBSAHU DOKUMENTU</a:t>
            </a:r>
          </a:p>
        </p:txBody>
      </p:sp>
      <p:pic>
        <p:nvPicPr>
          <p:cNvPr id="55" name="Picture 2" descr="Česká geologická služba | OKsystem">
            <a:extLst>
              <a:ext uri="{FF2B5EF4-FFF2-40B4-BE49-F238E27FC236}">
                <a16:creationId xmlns:a16="http://schemas.microsoft.com/office/drawing/2014/main" id="{A433FA4B-F4A2-45D1-8C69-3C7EE5F95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grayscl/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3291" y="2246859"/>
            <a:ext cx="4097417" cy="358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759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902381"/>
            <a:ext cx="6457950" cy="382234"/>
          </a:xfrm>
        </p:spPr>
        <p:txBody>
          <a:bodyPr>
            <a:noAutofit/>
          </a:bodyPr>
          <a:lstStyle/>
          <a:p>
            <a:r>
              <a:rPr lang="cs-CZ" sz="2800" spc="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ANALYTICKÁ ČÁST</a:t>
            </a: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A34C1D37-2950-469C-99CB-6D5C248EEDC6}"/>
              </a:ext>
            </a:extLst>
          </p:cNvPr>
          <p:cNvSpPr txBox="1"/>
          <p:nvPr/>
        </p:nvSpPr>
        <p:spPr>
          <a:xfrm>
            <a:off x="779101" y="2619820"/>
            <a:ext cx="1872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CHARAKTERISTIKA KRAJE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83503C21-0720-4FBA-9527-F6319D190546}"/>
              </a:ext>
            </a:extLst>
          </p:cNvPr>
          <p:cNvSpPr txBox="1"/>
          <p:nvPr/>
        </p:nvSpPr>
        <p:spPr>
          <a:xfrm>
            <a:off x="546974" y="3127407"/>
            <a:ext cx="2314538" cy="407869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 algn="ctr">
              <a:lnSpc>
                <a:spcPct val="114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z hlediska možností pro využití ložisek nerostných surovin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36" name="Shape 3613">
            <a:extLst>
              <a:ext uri="{FF2B5EF4-FFF2-40B4-BE49-F238E27FC236}">
                <a16:creationId xmlns:a16="http://schemas.microsoft.com/office/drawing/2014/main" id="{06FA743A-DD81-47C1-931E-2172F718068C}"/>
              </a:ext>
            </a:extLst>
          </p:cNvPr>
          <p:cNvSpPr/>
          <p:nvPr/>
        </p:nvSpPr>
        <p:spPr>
          <a:xfrm>
            <a:off x="1498845" y="1956064"/>
            <a:ext cx="410797" cy="410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8" name="TextBox 5">
            <a:extLst>
              <a:ext uri="{FF2B5EF4-FFF2-40B4-BE49-F238E27FC236}">
                <a16:creationId xmlns:a16="http://schemas.microsoft.com/office/drawing/2014/main" id="{A98C6ED5-0CBA-4EDE-A166-F37C60C5C33F}"/>
              </a:ext>
            </a:extLst>
          </p:cNvPr>
          <p:cNvSpPr txBox="1"/>
          <p:nvPr/>
        </p:nvSpPr>
        <p:spPr>
          <a:xfrm>
            <a:off x="3465570" y="2619820"/>
            <a:ext cx="203445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PODROBNÁ CHARAKTERISTIKA LOŽISEK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4" name="Shape 3613">
            <a:extLst>
              <a:ext uri="{FF2B5EF4-FFF2-40B4-BE49-F238E27FC236}">
                <a16:creationId xmlns:a16="http://schemas.microsoft.com/office/drawing/2014/main" id="{95CF0560-FCBA-4BDD-B080-5E13025FA95A}"/>
              </a:ext>
            </a:extLst>
          </p:cNvPr>
          <p:cNvSpPr/>
          <p:nvPr/>
        </p:nvSpPr>
        <p:spPr>
          <a:xfrm>
            <a:off x="4288968" y="1956064"/>
            <a:ext cx="410797" cy="410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3" name="TextBox 3">
            <a:extLst>
              <a:ext uri="{FF2B5EF4-FFF2-40B4-BE49-F238E27FC236}">
                <a16:creationId xmlns:a16="http://schemas.microsoft.com/office/drawing/2014/main" id="{72D19CA6-7C95-46C6-ADB5-27ECBA260511}"/>
              </a:ext>
            </a:extLst>
          </p:cNvPr>
          <p:cNvSpPr txBox="1"/>
          <p:nvPr/>
        </p:nvSpPr>
        <p:spPr>
          <a:xfrm>
            <a:off x="3325528" y="3127407"/>
            <a:ext cx="2314538" cy="407869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 algn="ctr">
              <a:lnSpc>
                <a:spcPct val="114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podle jednotlivých druhů nerostných surovin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54" name="TextBox 5">
            <a:extLst>
              <a:ext uri="{FF2B5EF4-FFF2-40B4-BE49-F238E27FC236}">
                <a16:creationId xmlns:a16="http://schemas.microsoft.com/office/drawing/2014/main" id="{6071CF1C-7A30-416F-BE67-1ADBAD74EC99}"/>
              </a:ext>
            </a:extLst>
          </p:cNvPr>
          <p:cNvSpPr txBox="1"/>
          <p:nvPr/>
        </p:nvSpPr>
        <p:spPr>
          <a:xfrm>
            <a:off x="6453747" y="2619820"/>
            <a:ext cx="203445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PŘÍHRANIČNÍ LOŽISKA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5" name="Shape 3613">
            <a:extLst>
              <a:ext uri="{FF2B5EF4-FFF2-40B4-BE49-F238E27FC236}">
                <a16:creationId xmlns:a16="http://schemas.microsoft.com/office/drawing/2014/main" id="{8EFBB754-9E70-4AFF-AE3B-7936646A0DDC}"/>
              </a:ext>
            </a:extLst>
          </p:cNvPr>
          <p:cNvSpPr/>
          <p:nvPr/>
        </p:nvSpPr>
        <p:spPr>
          <a:xfrm>
            <a:off x="7277145" y="1956064"/>
            <a:ext cx="410797" cy="410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6" name="TextBox 3">
            <a:extLst>
              <a:ext uri="{FF2B5EF4-FFF2-40B4-BE49-F238E27FC236}">
                <a16:creationId xmlns:a16="http://schemas.microsoft.com/office/drawing/2014/main" id="{564EE311-4ED2-4DFD-911B-AB43B273F321}"/>
              </a:ext>
            </a:extLst>
          </p:cNvPr>
          <p:cNvSpPr txBox="1"/>
          <p:nvPr/>
        </p:nvSpPr>
        <p:spPr>
          <a:xfrm>
            <a:off x="6147627" y="3127407"/>
            <a:ext cx="2708992" cy="407869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 algn="ctr">
              <a:lnSpc>
                <a:spcPct val="114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problematika ložisek v příhraničních oblastech Saska a Polska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57" name="TextBox 2">
            <a:extLst>
              <a:ext uri="{FF2B5EF4-FFF2-40B4-BE49-F238E27FC236}">
                <a16:creationId xmlns:a16="http://schemas.microsoft.com/office/drawing/2014/main" id="{0F6AFD88-BEA6-454F-8533-2B48E207DF50}"/>
              </a:ext>
            </a:extLst>
          </p:cNvPr>
          <p:cNvSpPr txBox="1"/>
          <p:nvPr/>
        </p:nvSpPr>
        <p:spPr>
          <a:xfrm>
            <a:off x="779101" y="4786022"/>
            <a:ext cx="1872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REKULTIVACE </a:t>
            </a:r>
            <a:b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A SANACE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8" name="TextBox 3">
            <a:extLst>
              <a:ext uri="{FF2B5EF4-FFF2-40B4-BE49-F238E27FC236}">
                <a16:creationId xmlns:a16="http://schemas.microsoft.com/office/drawing/2014/main" id="{BF7960BE-217D-4667-A157-1063CB05B2E3}"/>
              </a:ext>
            </a:extLst>
          </p:cNvPr>
          <p:cNvSpPr txBox="1"/>
          <p:nvPr/>
        </p:nvSpPr>
        <p:spPr>
          <a:xfrm>
            <a:off x="546974" y="5293609"/>
            <a:ext cx="2314538" cy="619593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 algn="ctr">
              <a:lnSpc>
                <a:spcPct val="114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problematika rekultivace </a:t>
            </a:r>
            <a:b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</a:b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a sanace území po těžbě;</a:t>
            </a:r>
          </a:p>
          <a:p>
            <a:pPr lvl="0" algn="ctr">
              <a:lnSpc>
                <a:spcPct val="114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opuštěné </a:t>
            </a:r>
            <a:r>
              <a:rPr lang="cs-CZ" sz="1200" kern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těžebny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59" name="Shape 3613">
            <a:extLst>
              <a:ext uri="{FF2B5EF4-FFF2-40B4-BE49-F238E27FC236}">
                <a16:creationId xmlns:a16="http://schemas.microsoft.com/office/drawing/2014/main" id="{261CE16A-4BB2-4BFC-9A69-6975EA85D9E3}"/>
              </a:ext>
            </a:extLst>
          </p:cNvPr>
          <p:cNvSpPr/>
          <p:nvPr/>
        </p:nvSpPr>
        <p:spPr>
          <a:xfrm>
            <a:off x="1498845" y="4122266"/>
            <a:ext cx="410797" cy="410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0" name="TextBox 5">
            <a:extLst>
              <a:ext uri="{FF2B5EF4-FFF2-40B4-BE49-F238E27FC236}">
                <a16:creationId xmlns:a16="http://schemas.microsoft.com/office/drawing/2014/main" id="{53368D7F-2166-404A-B68A-1B1046F1D04A}"/>
              </a:ext>
            </a:extLst>
          </p:cNvPr>
          <p:cNvSpPr txBox="1"/>
          <p:nvPr/>
        </p:nvSpPr>
        <p:spPr>
          <a:xfrm>
            <a:off x="3465570" y="4786022"/>
            <a:ext cx="203445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VYUŽITÍ DRUHOTNÝCH SUROVIN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1" name="Shape 3613">
            <a:extLst>
              <a:ext uri="{FF2B5EF4-FFF2-40B4-BE49-F238E27FC236}">
                <a16:creationId xmlns:a16="http://schemas.microsoft.com/office/drawing/2014/main" id="{BBB2E906-B5C2-4222-8504-072C6850F322}"/>
              </a:ext>
            </a:extLst>
          </p:cNvPr>
          <p:cNvSpPr/>
          <p:nvPr/>
        </p:nvSpPr>
        <p:spPr>
          <a:xfrm>
            <a:off x="4288968" y="4122266"/>
            <a:ext cx="410797" cy="410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2" name="TextBox 3">
            <a:extLst>
              <a:ext uri="{FF2B5EF4-FFF2-40B4-BE49-F238E27FC236}">
                <a16:creationId xmlns:a16="http://schemas.microsoft.com/office/drawing/2014/main" id="{BFBB6455-9581-4D10-A331-55F13010EC28}"/>
              </a:ext>
            </a:extLst>
          </p:cNvPr>
          <p:cNvSpPr txBox="1"/>
          <p:nvPr/>
        </p:nvSpPr>
        <p:spPr>
          <a:xfrm>
            <a:off x="3325528" y="5293609"/>
            <a:ext cx="2314538" cy="407869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 algn="ctr">
              <a:lnSpc>
                <a:spcPct val="114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analýza využití vybraných druhotných surovin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63" name="TextBox 5">
            <a:extLst>
              <a:ext uri="{FF2B5EF4-FFF2-40B4-BE49-F238E27FC236}">
                <a16:creationId xmlns:a16="http://schemas.microsoft.com/office/drawing/2014/main" id="{D600A982-1EFA-491C-9E7C-45F09AA6A826}"/>
              </a:ext>
            </a:extLst>
          </p:cNvPr>
          <p:cNvSpPr txBox="1"/>
          <p:nvPr/>
        </p:nvSpPr>
        <p:spPr>
          <a:xfrm>
            <a:off x="6453747" y="4786022"/>
            <a:ext cx="203445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POROVNÁNÍ </a:t>
            </a:r>
            <a:b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 RSP 2011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4" name="Shape 3613">
            <a:extLst>
              <a:ext uri="{FF2B5EF4-FFF2-40B4-BE49-F238E27FC236}">
                <a16:creationId xmlns:a16="http://schemas.microsoft.com/office/drawing/2014/main" id="{1308BFF7-F1A9-4C68-AF90-C0D5FB1F1F6E}"/>
              </a:ext>
            </a:extLst>
          </p:cNvPr>
          <p:cNvSpPr/>
          <p:nvPr/>
        </p:nvSpPr>
        <p:spPr>
          <a:xfrm>
            <a:off x="7277145" y="4122266"/>
            <a:ext cx="410797" cy="410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TextBox 3">
            <a:extLst>
              <a:ext uri="{FF2B5EF4-FFF2-40B4-BE49-F238E27FC236}">
                <a16:creationId xmlns:a16="http://schemas.microsoft.com/office/drawing/2014/main" id="{6E85A368-CB40-4AEA-86BA-96B146086A78}"/>
              </a:ext>
            </a:extLst>
          </p:cNvPr>
          <p:cNvSpPr txBox="1"/>
          <p:nvPr/>
        </p:nvSpPr>
        <p:spPr>
          <a:xfrm>
            <a:off x="6147627" y="5293609"/>
            <a:ext cx="2708992" cy="407869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 algn="ctr">
              <a:lnSpc>
                <a:spcPct val="114000"/>
              </a:lnSpc>
            </a:pPr>
            <a:r>
              <a:rPr lang="cs-CZ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porovnání se závěry regionální surovinové politiky z roku 2011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621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9305"/>
            <a:ext cx="9144000" cy="382234"/>
          </a:xfrm>
        </p:spPr>
        <p:txBody>
          <a:bodyPr>
            <a:noAutofit/>
          </a:bodyPr>
          <a:lstStyle/>
          <a:p>
            <a:r>
              <a:rPr lang="cs-CZ" sz="2400" spc="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PODROBNÁ CHARAKTERISTIKA LOŽISEK</a:t>
            </a:r>
          </a:p>
        </p:txBody>
      </p:sp>
      <p:sp>
        <p:nvSpPr>
          <p:cNvPr id="38" name="TextBox 5">
            <a:extLst>
              <a:ext uri="{FF2B5EF4-FFF2-40B4-BE49-F238E27FC236}">
                <a16:creationId xmlns:a16="http://schemas.microsoft.com/office/drawing/2014/main" id="{A98C6ED5-0CBA-4EDE-A166-F37C60C5C33F}"/>
              </a:ext>
            </a:extLst>
          </p:cNvPr>
          <p:cNvSpPr txBox="1"/>
          <p:nvPr/>
        </p:nvSpPr>
        <p:spPr>
          <a:xfrm>
            <a:off x="656485" y="1918392"/>
            <a:ext cx="39851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PODLE JEDNOTLIVÝCH DRUHŮ SUROVIN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2" name="TextBox 3">
            <a:extLst>
              <a:ext uri="{FF2B5EF4-FFF2-40B4-BE49-F238E27FC236}">
                <a16:creationId xmlns:a16="http://schemas.microsoft.com/office/drawing/2014/main" id="{0414FD49-2BEB-4C88-81D9-18E63B1A2A00}"/>
              </a:ext>
            </a:extLst>
          </p:cNvPr>
          <p:cNvSpPr txBox="1"/>
          <p:nvPr/>
        </p:nvSpPr>
        <p:spPr>
          <a:xfrm>
            <a:off x="1248106" y="2268865"/>
            <a:ext cx="3092680" cy="2709716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>
              <a:lnSpc>
                <a:spcPct val="114000"/>
              </a:lnSpc>
              <a:spcAft>
                <a:spcPts val="1200"/>
              </a:spcAft>
              <a:buClr>
                <a:srgbClr val="27829E"/>
              </a:buClr>
              <a:buSzPct val="80000"/>
            </a:pPr>
            <a:r>
              <a:rPr lang="cs-CZ" sz="1000" b="1" kern="0" cap="all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rudní suroviny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Clr>
                <a:srgbClr val="27829E"/>
              </a:buClr>
              <a:buSzPct val="80000"/>
            </a:pPr>
            <a:r>
              <a:rPr lang="cs-CZ" sz="1000" b="1" kern="0" cap="all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palivoenergetické suroviny </a:t>
            </a:r>
            <a:br>
              <a:rPr lang="cs-CZ" sz="1000" b="1" kern="0" cap="all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</a:br>
            <a:r>
              <a:rPr lang="cs-CZ" sz="1000" kern="0" cap="all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(uran, uhlí)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Clr>
                <a:srgbClr val="27829E"/>
              </a:buClr>
              <a:buSzPct val="80000"/>
            </a:pPr>
            <a:r>
              <a:rPr lang="cs-CZ" sz="1000" b="1" kern="0" cap="all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nerudní suroviny </a:t>
            </a:r>
            <a:br>
              <a:rPr lang="cs-CZ" sz="1000" b="1" kern="0" cap="all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</a:br>
            <a:r>
              <a:rPr lang="cs-CZ" sz="1000" kern="0" cap="all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(sklářské a slévárenské písky, karbonátové suroviny)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Clr>
                <a:srgbClr val="27829E"/>
              </a:buClr>
              <a:buSzPct val="80000"/>
            </a:pPr>
            <a:r>
              <a:rPr lang="cs-CZ" sz="1000" b="1" kern="0" cap="all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kámen pro hrubou </a:t>
            </a:r>
            <a:br>
              <a:rPr lang="cs-CZ" sz="1000" b="1" kern="0" cap="all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</a:br>
            <a:r>
              <a:rPr lang="cs-CZ" sz="1000" b="1" kern="0" cap="all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a ušlechtilou kamenickou výrobu</a:t>
            </a:r>
          </a:p>
          <a:p>
            <a:pPr lvl="0">
              <a:lnSpc>
                <a:spcPct val="114000"/>
              </a:lnSpc>
              <a:spcAft>
                <a:spcPts val="1200"/>
              </a:spcAft>
              <a:buClr>
                <a:srgbClr val="27829E"/>
              </a:buClr>
              <a:buSzPct val="80000"/>
            </a:pPr>
            <a:r>
              <a:rPr lang="cs-CZ" sz="1000" b="1" kern="0" cap="all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stavební suroviny </a:t>
            </a:r>
            <a:br>
              <a:rPr lang="cs-CZ" sz="1000" b="1" kern="0" cap="all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</a:br>
            <a:r>
              <a:rPr lang="cs-CZ" sz="1000" kern="0" cap="all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(stavební kámen, štěrkopísky, cihlářské suroviny) </a:t>
            </a:r>
            <a:endParaRPr lang="en-US" sz="1000" cap="all" spc="200" dirty="0">
              <a:solidFill>
                <a:schemeClr val="tx1">
                  <a:lumMod val="65000"/>
                  <a:lumOff val="3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12" name="Shape 3613">
            <a:extLst>
              <a:ext uri="{FF2B5EF4-FFF2-40B4-BE49-F238E27FC236}">
                <a16:creationId xmlns:a16="http://schemas.microsoft.com/office/drawing/2014/main" id="{B46551F3-AB64-4A33-B1CA-9F30A0333C55}"/>
              </a:ext>
            </a:extLst>
          </p:cNvPr>
          <p:cNvSpPr/>
          <p:nvPr/>
        </p:nvSpPr>
        <p:spPr>
          <a:xfrm>
            <a:off x="5320939" y="1907992"/>
            <a:ext cx="217713" cy="2112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EC0BD0ED-D485-449F-99FA-5060E2990CFB}"/>
              </a:ext>
            </a:extLst>
          </p:cNvPr>
          <p:cNvSpPr txBox="1"/>
          <p:nvPr/>
        </p:nvSpPr>
        <p:spPr>
          <a:xfrm>
            <a:off x="5734160" y="1954773"/>
            <a:ext cx="232562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VÝZNAM LOŽISEK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4" name="Shape 3613">
            <a:extLst>
              <a:ext uri="{FF2B5EF4-FFF2-40B4-BE49-F238E27FC236}">
                <a16:creationId xmlns:a16="http://schemas.microsoft.com/office/drawing/2014/main" id="{7DFF6A9D-8A2B-44A5-B390-B46243BF8FDB}"/>
              </a:ext>
            </a:extLst>
          </p:cNvPr>
          <p:cNvSpPr/>
          <p:nvPr/>
        </p:nvSpPr>
        <p:spPr>
          <a:xfrm>
            <a:off x="5320939" y="2449287"/>
            <a:ext cx="217713" cy="2112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C0E913EA-BBB4-4D3D-83B5-7B30D4BEC433}"/>
              </a:ext>
            </a:extLst>
          </p:cNvPr>
          <p:cNvSpPr txBox="1"/>
          <p:nvPr/>
        </p:nvSpPr>
        <p:spPr>
          <a:xfrm>
            <a:off x="5734160" y="2469941"/>
            <a:ext cx="352239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VÝSKYT A GEOLOGICKÁ </a:t>
            </a:r>
            <a:b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STRUKTURA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7" name="Shape 3613">
            <a:extLst>
              <a:ext uri="{FF2B5EF4-FFF2-40B4-BE49-F238E27FC236}">
                <a16:creationId xmlns:a16="http://schemas.microsoft.com/office/drawing/2014/main" id="{B69F340F-1047-458E-8DD3-AFF94511D908}"/>
              </a:ext>
            </a:extLst>
          </p:cNvPr>
          <p:cNvSpPr/>
          <p:nvPr/>
        </p:nvSpPr>
        <p:spPr>
          <a:xfrm>
            <a:off x="5320939" y="2990582"/>
            <a:ext cx="217713" cy="2112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9D3D5697-B50F-4C3C-A03E-F7AD8947A61C}"/>
              </a:ext>
            </a:extLst>
          </p:cNvPr>
          <p:cNvSpPr txBox="1"/>
          <p:nvPr/>
        </p:nvSpPr>
        <p:spPr>
          <a:xfrm>
            <a:off x="5734160" y="3037363"/>
            <a:ext cx="232562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VYUŽÍVÁNÍ LOŽISEK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9" name="Shape 3613">
            <a:extLst>
              <a:ext uri="{FF2B5EF4-FFF2-40B4-BE49-F238E27FC236}">
                <a16:creationId xmlns:a16="http://schemas.microsoft.com/office/drawing/2014/main" id="{8B990A61-4EA1-43A1-B296-04D4E58423A6}"/>
              </a:ext>
            </a:extLst>
          </p:cNvPr>
          <p:cNvSpPr/>
          <p:nvPr/>
        </p:nvSpPr>
        <p:spPr>
          <a:xfrm>
            <a:off x="5320939" y="3531877"/>
            <a:ext cx="217713" cy="2112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TextBox 5">
            <a:extLst>
              <a:ext uri="{FF2B5EF4-FFF2-40B4-BE49-F238E27FC236}">
                <a16:creationId xmlns:a16="http://schemas.microsoft.com/office/drawing/2014/main" id="{5F8E9CB2-EC86-4BDE-BC56-618515E25387}"/>
              </a:ext>
            </a:extLst>
          </p:cNvPr>
          <p:cNvSpPr txBox="1"/>
          <p:nvPr/>
        </p:nvSpPr>
        <p:spPr>
          <a:xfrm>
            <a:off x="5734160" y="3578658"/>
            <a:ext cx="352239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STŘETY ZÁJMŮ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21" name="Shape 3613">
            <a:extLst>
              <a:ext uri="{FF2B5EF4-FFF2-40B4-BE49-F238E27FC236}">
                <a16:creationId xmlns:a16="http://schemas.microsoft.com/office/drawing/2014/main" id="{3999FBAA-EBC2-42BE-AABE-CE91EADBC012}"/>
              </a:ext>
            </a:extLst>
          </p:cNvPr>
          <p:cNvSpPr/>
          <p:nvPr/>
        </p:nvSpPr>
        <p:spPr>
          <a:xfrm>
            <a:off x="5320939" y="4073172"/>
            <a:ext cx="217713" cy="2112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F4F2A9E0-36CA-40F0-A383-D741CFA33C97}"/>
              </a:ext>
            </a:extLst>
          </p:cNvPr>
          <p:cNvSpPr txBox="1"/>
          <p:nvPr/>
        </p:nvSpPr>
        <p:spPr>
          <a:xfrm>
            <a:off x="5734160" y="4119953"/>
            <a:ext cx="232562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VÝVOJ TĚŽBY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23" name="Shape 3613">
            <a:extLst>
              <a:ext uri="{FF2B5EF4-FFF2-40B4-BE49-F238E27FC236}">
                <a16:creationId xmlns:a16="http://schemas.microsoft.com/office/drawing/2014/main" id="{61986694-504C-4008-B86C-B5414C5DA288}"/>
              </a:ext>
            </a:extLst>
          </p:cNvPr>
          <p:cNvSpPr/>
          <p:nvPr/>
        </p:nvSpPr>
        <p:spPr>
          <a:xfrm>
            <a:off x="5320939" y="4614467"/>
            <a:ext cx="217713" cy="2112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7" name="TextBox 5">
            <a:extLst>
              <a:ext uri="{FF2B5EF4-FFF2-40B4-BE49-F238E27FC236}">
                <a16:creationId xmlns:a16="http://schemas.microsoft.com/office/drawing/2014/main" id="{31E28A34-F028-4F86-ABBF-F27F4608922A}"/>
              </a:ext>
            </a:extLst>
          </p:cNvPr>
          <p:cNvSpPr txBox="1"/>
          <p:nvPr/>
        </p:nvSpPr>
        <p:spPr>
          <a:xfrm>
            <a:off x="5734160" y="4661246"/>
            <a:ext cx="352239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EKONOMICKÁ </a:t>
            </a:r>
            <a:b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CHARAKTERISTIKA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0EAE6AE7-D0CF-49D3-95C7-1D770C372BA3}"/>
              </a:ext>
            </a:extLst>
          </p:cNvPr>
          <p:cNvSpPr txBox="1"/>
          <p:nvPr/>
        </p:nvSpPr>
        <p:spPr>
          <a:xfrm>
            <a:off x="5621602" y="4960169"/>
            <a:ext cx="352239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900" kern="0" cap="all" spc="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(stavební suroviny) </a:t>
            </a:r>
            <a:endParaRPr lang="cs-CZ" sz="900" dirty="0"/>
          </a:p>
        </p:txBody>
      </p:sp>
      <p:sp>
        <p:nvSpPr>
          <p:cNvPr id="25" name="Shape 3613">
            <a:extLst>
              <a:ext uri="{FF2B5EF4-FFF2-40B4-BE49-F238E27FC236}">
                <a16:creationId xmlns:a16="http://schemas.microsoft.com/office/drawing/2014/main" id="{DA18FBE6-127F-407A-B277-CCA9A8BA7F5E}"/>
              </a:ext>
            </a:extLst>
          </p:cNvPr>
          <p:cNvSpPr/>
          <p:nvPr/>
        </p:nvSpPr>
        <p:spPr>
          <a:xfrm>
            <a:off x="869723" y="2260578"/>
            <a:ext cx="217713" cy="2112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6" name="Shape 3613">
            <a:extLst>
              <a:ext uri="{FF2B5EF4-FFF2-40B4-BE49-F238E27FC236}">
                <a16:creationId xmlns:a16="http://schemas.microsoft.com/office/drawing/2014/main" id="{3DAEE4DD-AEA8-4875-9FAC-4A0A219CC0CC}"/>
              </a:ext>
            </a:extLst>
          </p:cNvPr>
          <p:cNvSpPr/>
          <p:nvPr/>
        </p:nvSpPr>
        <p:spPr>
          <a:xfrm>
            <a:off x="869723" y="2654267"/>
            <a:ext cx="217713" cy="2112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8" name="Shape 3613">
            <a:extLst>
              <a:ext uri="{FF2B5EF4-FFF2-40B4-BE49-F238E27FC236}">
                <a16:creationId xmlns:a16="http://schemas.microsoft.com/office/drawing/2014/main" id="{FB5485A2-8A01-4A7B-A159-0F8EA273AA65}"/>
              </a:ext>
            </a:extLst>
          </p:cNvPr>
          <p:cNvSpPr/>
          <p:nvPr/>
        </p:nvSpPr>
        <p:spPr>
          <a:xfrm>
            <a:off x="869723" y="3215987"/>
            <a:ext cx="217713" cy="2112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9" name="Shape 3613">
            <a:extLst>
              <a:ext uri="{FF2B5EF4-FFF2-40B4-BE49-F238E27FC236}">
                <a16:creationId xmlns:a16="http://schemas.microsoft.com/office/drawing/2014/main" id="{7ED2E474-222F-4516-9352-07C9BE12815B}"/>
              </a:ext>
            </a:extLst>
          </p:cNvPr>
          <p:cNvSpPr/>
          <p:nvPr/>
        </p:nvSpPr>
        <p:spPr>
          <a:xfrm>
            <a:off x="869723" y="3921748"/>
            <a:ext cx="217713" cy="2112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0" name="Shape 3613">
            <a:extLst>
              <a:ext uri="{FF2B5EF4-FFF2-40B4-BE49-F238E27FC236}">
                <a16:creationId xmlns:a16="http://schemas.microsoft.com/office/drawing/2014/main" id="{018CCE0A-9BF0-48C3-AD4E-805E59B19C46}"/>
              </a:ext>
            </a:extLst>
          </p:cNvPr>
          <p:cNvSpPr/>
          <p:nvPr/>
        </p:nvSpPr>
        <p:spPr>
          <a:xfrm>
            <a:off x="865930" y="4554624"/>
            <a:ext cx="217713" cy="2112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12700">
            <a:solidFill>
              <a:srgbClr val="27829E"/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5" name="Obrázek 4" descr="Obsah obrázku tráva, obloha, exteriér, příroda&#10;&#10;Popis byl vytvořen automaticky">
            <a:extLst>
              <a:ext uri="{FF2B5EF4-FFF2-40B4-BE49-F238E27FC236}">
                <a16:creationId xmlns:a16="http://schemas.microsoft.com/office/drawing/2014/main" id="{E2436930-1D28-4539-9DF8-337AD7FC96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83699"/>
            <a:ext cx="9144000" cy="127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48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skála, země, skalní, exteriér&#10;&#10;Popis byl vytvořen automaticky">
            <a:extLst>
              <a:ext uri="{FF2B5EF4-FFF2-40B4-BE49-F238E27FC236}">
                <a16:creationId xmlns:a16="http://schemas.microsoft.com/office/drawing/2014/main" id="{96552D22-5661-43DB-AEA4-055918F20C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duotone>
              <a:schemeClr val="bg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0" cy="1915886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57B08A94-028D-4AC9-A058-6E9655920E33}"/>
              </a:ext>
            </a:extLst>
          </p:cNvPr>
          <p:cNvSpPr/>
          <p:nvPr/>
        </p:nvSpPr>
        <p:spPr>
          <a:xfrm>
            <a:off x="0" y="1915886"/>
            <a:ext cx="9144000" cy="1016177"/>
          </a:xfrm>
          <a:prstGeom prst="rect">
            <a:avLst/>
          </a:prstGeom>
          <a:solidFill>
            <a:srgbClr val="2782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66" y="2243164"/>
            <a:ext cx="5721524" cy="382234"/>
          </a:xfrm>
        </p:spPr>
        <p:txBody>
          <a:bodyPr>
            <a:noAutofit/>
          </a:bodyPr>
          <a:lstStyle/>
          <a:p>
            <a:r>
              <a:rPr lang="cs-CZ" sz="2800" spc="4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 STATISTICKÁ DATA</a:t>
            </a: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A34C1D37-2950-469C-99CB-6D5C248EEDC6}"/>
              </a:ext>
            </a:extLst>
          </p:cNvPr>
          <p:cNvSpPr txBox="1"/>
          <p:nvPr/>
        </p:nvSpPr>
        <p:spPr>
          <a:xfrm>
            <a:off x="447242" y="1147556"/>
            <a:ext cx="338360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PODÍL KRAJE NA CELKOVÉ TĚŽBĚ NEROSTNÝCH SUROVIN V ČR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1B2E8CBE-D9D0-4C84-95F5-17645E974C7E}"/>
              </a:ext>
            </a:extLst>
          </p:cNvPr>
          <p:cNvSpPr txBox="1"/>
          <p:nvPr/>
        </p:nvSpPr>
        <p:spPr>
          <a:xfrm>
            <a:off x="1614786" y="604834"/>
            <a:ext cx="119338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28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3,1 %</a:t>
            </a:r>
            <a:endParaRPr lang="en-US" sz="28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31" name="TextBox 2">
            <a:extLst>
              <a:ext uri="{FF2B5EF4-FFF2-40B4-BE49-F238E27FC236}">
                <a16:creationId xmlns:a16="http://schemas.microsoft.com/office/drawing/2014/main" id="{DD566484-AD56-4EC7-8E11-273F84F37D8E}"/>
              </a:ext>
            </a:extLst>
          </p:cNvPr>
          <p:cNvSpPr txBox="1"/>
          <p:nvPr/>
        </p:nvSpPr>
        <p:spPr>
          <a:xfrm>
            <a:off x="619667" y="3332799"/>
            <a:ext cx="2525556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PODÍL KRAJE NA CELKOVÉ TĚŽBĚ JEDNOTLIVÝCH KOMODIT: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73CFF055-3E43-4FB9-B310-EE4DB8BFEE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546816"/>
              </p:ext>
            </p:extLst>
          </p:nvPr>
        </p:nvGraphicFramePr>
        <p:xfrm>
          <a:off x="5445147" y="344904"/>
          <a:ext cx="3666309" cy="2330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af 10">
            <a:extLst>
              <a:ext uri="{FF2B5EF4-FFF2-40B4-BE49-F238E27FC236}">
                <a16:creationId xmlns:a16="http://schemas.microsoft.com/office/drawing/2014/main" id="{8129C43D-DE03-47C5-A6E6-75F5FA329F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8072433"/>
              </p:ext>
            </p:extLst>
          </p:nvPr>
        </p:nvGraphicFramePr>
        <p:xfrm>
          <a:off x="1442618" y="3829385"/>
          <a:ext cx="1810871" cy="286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TextBox 2">
            <a:extLst>
              <a:ext uri="{FF2B5EF4-FFF2-40B4-BE49-F238E27FC236}">
                <a16:creationId xmlns:a16="http://schemas.microsoft.com/office/drawing/2014/main" id="{357A78CC-8F1F-421A-B084-F7798658C4F4}"/>
              </a:ext>
            </a:extLst>
          </p:cNvPr>
          <p:cNvSpPr txBox="1"/>
          <p:nvPr/>
        </p:nvSpPr>
        <p:spPr>
          <a:xfrm>
            <a:off x="581141" y="4031457"/>
            <a:ext cx="913727" cy="3077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 algn="r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ŠTERKO-PÍSKY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0" name="TextBox 2">
            <a:extLst>
              <a:ext uri="{FF2B5EF4-FFF2-40B4-BE49-F238E27FC236}">
                <a16:creationId xmlns:a16="http://schemas.microsoft.com/office/drawing/2014/main" id="{0C870E0F-CF7C-498B-8954-0CD5C686C389}"/>
              </a:ext>
            </a:extLst>
          </p:cNvPr>
          <p:cNvSpPr txBox="1"/>
          <p:nvPr/>
        </p:nvSpPr>
        <p:spPr>
          <a:xfrm>
            <a:off x="467923" y="4451358"/>
            <a:ext cx="1021240" cy="3077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 algn="r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STAVEBNÍKÁMEN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1" name="TextBox 2">
            <a:extLst>
              <a:ext uri="{FF2B5EF4-FFF2-40B4-BE49-F238E27FC236}">
                <a16:creationId xmlns:a16="http://schemas.microsoft.com/office/drawing/2014/main" id="{D543B7BB-666C-426B-B69E-C779F7E4E055}"/>
              </a:ext>
            </a:extLst>
          </p:cNvPr>
          <p:cNvSpPr txBox="1"/>
          <p:nvPr/>
        </p:nvSpPr>
        <p:spPr>
          <a:xfrm>
            <a:off x="261265" y="4871259"/>
            <a:ext cx="1233602" cy="3077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 algn="r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DEKORAČNÍ KÁMEN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2" name="TextBox 2">
            <a:extLst>
              <a:ext uri="{FF2B5EF4-FFF2-40B4-BE49-F238E27FC236}">
                <a16:creationId xmlns:a16="http://schemas.microsoft.com/office/drawing/2014/main" id="{D74863A7-BA0B-4597-8B5E-3325B57B5FB3}"/>
              </a:ext>
            </a:extLst>
          </p:cNvPr>
          <p:cNvSpPr txBox="1"/>
          <p:nvPr/>
        </p:nvSpPr>
        <p:spPr>
          <a:xfrm>
            <a:off x="581138" y="5299869"/>
            <a:ext cx="913727" cy="3077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 algn="r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SLÉVÁR. PÍSKY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3" name="TextBox 2">
            <a:extLst>
              <a:ext uri="{FF2B5EF4-FFF2-40B4-BE49-F238E27FC236}">
                <a16:creationId xmlns:a16="http://schemas.microsoft.com/office/drawing/2014/main" id="{CCCDDAAB-43C2-42EE-882C-5B1FB6597A68}"/>
              </a:ext>
            </a:extLst>
          </p:cNvPr>
          <p:cNvSpPr txBox="1"/>
          <p:nvPr/>
        </p:nvSpPr>
        <p:spPr>
          <a:xfrm>
            <a:off x="441798" y="5745897"/>
            <a:ext cx="1021240" cy="3077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 algn="r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SKLÁŘSKÉ PÍSKY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5" name="TextBox 2">
            <a:extLst>
              <a:ext uri="{FF2B5EF4-FFF2-40B4-BE49-F238E27FC236}">
                <a16:creationId xmlns:a16="http://schemas.microsoft.com/office/drawing/2014/main" id="{E028C354-EB3A-43BD-890F-D46DBCBF5205}"/>
              </a:ext>
            </a:extLst>
          </p:cNvPr>
          <p:cNvSpPr txBox="1"/>
          <p:nvPr/>
        </p:nvSpPr>
        <p:spPr>
          <a:xfrm>
            <a:off x="581136" y="6183216"/>
            <a:ext cx="913727" cy="3077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 algn="r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URAN - KOV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6" name="TextBox 2">
            <a:extLst>
              <a:ext uri="{FF2B5EF4-FFF2-40B4-BE49-F238E27FC236}">
                <a16:creationId xmlns:a16="http://schemas.microsoft.com/office/drawing/2014/main" id="{3A828C2E-4918-47AD-B8CE-B5E29C92C56B}"/>
              </a:ext>
            </a:extLst>
          </p:cNvPr>
          <p:cNvSpPr txBox="1"/>
          <p:nvPr/>
        </p:nvSpPr>
        <p:spPr>
          <a:xfrm>
            <a:off x="2556227" y="4101129"/>
            <a:ext cx="913727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2,4 %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162FA3A6-48CB-46D3-8586-93D7CCCEA7E1}"/>
              </a:ext>
            </a:extLst>
          </p:cNvPr>
          <p:cNvSpPr txBox="1"/>
          <p:nvPr/>
        </p:nvSpPr>
        <p:spPr>
          <a:xfrm>
            <a:off x="2730404" y="4538448"/>
            <a:ext cx="1021240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7 %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8" name="TextBox 2">
            <a:extLst>
              <a:ext uri="{FF2B5EF4-FFF2-40B4-BE49-F238E27FC236}">
                <a16:creationId xmlns:a16="http://schemas.microsoft.com/office/drawing/2014/main" id="{07DA383B-D0CD-4A08-A8B0-3BE696FEEC9F}"/>
              </a:ext>
            </a:extLst>
          </p:cNvPr>
          <p:cNvSpPr txBox="1"/>
          <p:nvPr/>
        </p:nvSpPr>
        <p:spPr>
          <a:xfrm>
            <a:off x="2556225" y="4975767"/>
            <a:ext cx="913727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2,8 %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9" name="TextBox 2">
            <a:extLst>
              <a:ext uri="{FF2B5EF4-FFF2-40B4-BE49-F238E27FC236}">
                <a16:creationId xmlns:a16="http://schemas.microsoft.com/office/drawing/2014/main" id="{1C7B7E74-FCD2-4EBF-860E-060B193D73C7}"/>
              </a:ext>
            </a:extLst>
          </p:cNvPr>
          <p:cNvSpPr txBox="1"/>
          <p:nvPr/>
        </p:nvSpPr>
        <p:spPr>
          <a:xfrm>
            <a:off x="2625896" y="5395668"/>
            <a:ext cx="913727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65 %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0" name="TextBox 2">
            <a:extLst>
              <a:ext uri="{FF2B5EF4-FFF2-40B4-BE49-F238E27FC236}">
                <a16:creationId xmlns:a16="http://schemas.microsoft.com/office/drawing/2014/main" id="{4E167770-7F0F-49A0-89C0-E5517ADD696C}"/>
              </a:ext>
            </a:extLst>
          </p:cNvPr>
          <p:cNvSpPr txBox="1"/>
          <p:nvPr/>
        </p:nvSpPr>
        <p:spPr>
          <a:xfrm>
            <a:off x="2634603" y="5832987"/>
            <a:ext cx="1021240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28 %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1" name="TextBox 2">
            <a:extLst>
              <a:ext uri="{FF2B5EF4-FFF2-40B4-BE49-F238E27FC236}">
                <a16:creationId xmlns:a16="http://schemas.microsoft.com/office/drawing/2014/main" id="{7530BD62-6988-4914-8F99-41FE56833CF8}"/>
              </a:ext>
            </a:extLst>
          </p:cNvPr>
          <p:cNvSpPr txBox="1"/>
          <p:nvPr/>
        </p:nvSpPr>
        <p:spPr>
          <a:xfrm>
            <a:off x="2538804" y="6252888"/>
            <a:ext cx="913727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100 %</a:t>
            </a:r>
            <a:endParaRPr lang="en-US" sz="1000" b="1" spc="300" dirty="0">
              <a:solidFill>
                <a:schemeClr val="bg1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2" name="TextBox 2">
            <a:extLst>
              <a:ext uri="{FF2B5EF4-FFF2-40B4-BE49-F238E27FC236}">
                <a16:creationId xmlns:a16="http://schemas.microsoft.com/office/drawing/2014/main" id="{F9008AF6-36A5-4A94-A178-1D8985F961BE}"/>
              </a:ext>
            </a:extLst>
          </p:cNvPr>
          <p:cNvSpPr txBox="1"/>
          <p:nvPr/>
        </p:nvSpPr>
        <p:spPr>
          <a:xfrm>
            <a:off x="3883100" y="225584"/>
            <a:ext cx="252555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2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TĚŽENÁ LOŽISKA </a:t>
            </a:r>
            <a:br>
              <a:rPr lang="cs-CZ" sz="12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2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 KRAJI</a:t>
            </a:r>
            <a:endParaRPr lang="en-US" sz="12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6" name="TextBox 2">
            <a:extLst>
              <a:ext uri="{FF2B5EF4-FFF2-40B4-BE49-F238E27FC236}">
                <a16:creationId xmlns:a16="http://schemas.microsoft.com/office/drawing/2014/main" id="{809AA918-6D47-42A3-9544-A10624FE8357}"/>
              </a:ext>
            </a:extLst>
          </p:cNvPr>
          <p:cNvSpPr txBox="1"/>
          <p:nvPr/>
        </p:nvSpPr>
        <p:spPr>
          <a:xfrm>
            <a:off x="7048955" y="1048553"/>
            <a:ext cx="1099853" cy="3077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 algn="r"/>
            <a:r>
              <a:rPr lang="cs-CZ" sz="10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STAVEBNÍ KÁMEN</a:t>
            </a:r>
          </a:p>
        </p:txBody>
      </p:sp>
      <p:sp>
        <p:nvSpPr>
          <p:cNvPr id="66" name="TextBox 2">
            <a:extLst>
              <a:ext uri="{FF2B5EF4-FFF2-40B4-BE49-F238E27FC236}">
                <a16:creationId xmlns:a16="http://schemas.microsoft.com/office/drawing/2014/main" id="{BD650EEC-67A3-4443-84C0-8CAF78C51954}"/>
              </a:ext>
            </a:extLst>
          </p:cNvPr>
          <p:cNvSpPr txBox="1"/>
          <p:nvPr/>
        </p:nvSpPr>
        <p:spPr>
          <a:xfrm>
            <a:off x="6420987" y="1972805"/>
            <a:ext cx="1395292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 algn="r"/>
            <a:r>
              <a:rPr lang="cs-CZ" sz="10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ŠTĚRKOPÍSKY</a:t>
            </a:r>
          </a:p>
        </p:txBody>
      </p:sp>
      <p:sp>
        <p:nvSpPr>
          <p:cNvPr id="67" name="TextBox 2">
            <a:extLst>
              <a:ext uri="{FF2B5EF4-FFF2-40B4-BE49-F238E27FC236}">
                <a16:creationId xmlns:a16="http://schemas.microsoft.com/office/drawing/2014/main" id="{2E30D601-F16B-4BD4-A57F-7146E87675FD}"/>
              </a:ext>
            </a:extLst>
          </p:cNvPr>
          <p:cNvSpPr txBox="1"/>
          <p:nvPr/>
        </p:nvSpPr>
        <p:spPr>
          <a:xfrm>
            <a:off x="5388661" y="957943"/>
            <a:ext cx="1395292" cy="3077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 algn="r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DEKORAČNÍ KÁMEN</a:t>
            </a:r>
          </a:p>
        </p:txBody>
      </p:sp>
      <p:sp>
        <p:nvSpPr>
          <p:cNvPr id="68" name="TextBox 2">
            <a:extLst>
              <a:ext uri="{FF2B5EF4-FFF2-40B4-BE49-F238E27FC236}">
                <a16:creationId xmlns:a16="http://schemas.microsoft.com/office/drawing/2014/main" id="{A9A83E18-91CC-46D8-BA60-1913344C829E}"/>
              </a:ext>
            </a:extLst>
          </p:cNvPr>
          <p:cNvSpPr txBox="1"/>
          <p:nvPr/>
        </p:nvSpPr>
        <p:spPr>
          <a:xfrm>
            <a:off x="3145223" y="1483551"/>
            <a:ext cx="3383605" cy="3077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 algn="r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SKLÁŘSKÉ A SLÉVÁR. </a:t>
            </a:r>
          </a:p>
          <a:p>
            <a:pPr lvl="0" algn="r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SUROVINY</a:t>
            </a:r>
          </a:p>
        </p:txBody>
      </p:sp>
      <p:sp>
        <p:nvSpPr>
          <p:cNvPr id="69" name="TextBox 2">
            <a:extLst>
              <a:ext uri="{FF2B5EF4-FFF2-40B4-BE49-F238E27FC236}">
                <a16:creationId xmlns:a16="http://schemas.microsoft.com/office/drawing/2014/main" id="{3D0AF0A0-38B3-4062-A7B8-0E8C36A1E78A}"/>
              </a:ext>
            </a:extLst>
          </p:cNvPr>
          <p:cNvSpPr txBox="1"/>
          <p:nvPr/>
        </p:nvSpPr>
        <p:spPr>
          <a:xfrm>
            <a:off x="5445147" y="447333"/>
            <a:ext cx="1395292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 algn="r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URAN</a:t>
            </a:r>
          </a:p>
        </p:txBody>
      </p:sp>
      <p:sp>
        <p:nvSpPr>
          <p:cNvPr id="70" name="TextBox 2">
            <a:extLst>
              <a:ext uri="{FF2B5EF4-FFF2-40B4-BE49-F238E27FC236}">
                <a16:creationId xmlns:a16="http://schemas.microsoft.com/office/drawing/2014/main" id="{1071044A-3C76-42FB-B47F-41712F65442B}"/>
              </a:ext>
            </a:extLst>
          </p:cNvPr>
          <p:cNvSpPr txBox="1"/>
          <p:nvPr/>
        </p:nvSpPr>
        <p:spPr>
          <a:xfrm>
            <a:off x="7132320" y="2178097"/>
            <a:ext cx="182200" cy="24622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 algn="r"/>
            <a:r>
              <a:rPr lang="cs-CZ" sz="16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71" name="TextBox 2">
            <a:extLst>
              <a:ext uri="{FF2B5EF4-FFF2-40B4-BE49-F238E27FC236}">
                <a16:creationId xmlns:a16="http://schemas.microsoft.com/office/drawing/2014/main" id="{160768D1-7B99-4AFD-A8E1-81303AC637F1}"/>
              </a:ext>
            </a:extLst>
          </p:cNvPr>
          <p:cNvSpPr txBox="1"/>
          <p:nvPr/>
        </p:nvSpPr>
        <p:spPr>
          <a:xfrm>
            <a:off x="7637294" y="1382583"/>
            <a:ext cx="365696" cy="24622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 algn="r"/>
            <a:r>
              <a:rPr lang="cs-CZ" sz="16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72" name="TextBox 2">
            <a:extLst>
              <a:ext uri="{FF2B5EF4-FFF2-40B4-BE49-F238E27FC236}">
                <a16:creationId xmlns:a16="http://schemas.microsoft.com/office/drawing/2014/main" id="{D2D8D64E-2F1C-4178-84B1-59AA7C99FBBB}"/>
              </a:ext>
            </a:extLst>
          </p:cNvPr>
          <p:cNvSpPr txBox="1"/>
          <p:nvPr/>
        </p:nvSpPr>
        <p:spPr>
          <a:xfrm>
            <a:off x="6619885" y="1161475"/>
            <a:ext cx="365696" cy="24622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 algn="r"/>
            <a:r>
              <a:rPr lang="cs-CZ" sz="16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73" name="TextBox 2">
            <a:extLst>
              <a:ext uri="{FF2B5EF4-FFF2-40B4-BE49-F238E27FC236}">
                <a16:creationId xmlns:a16="http://schemas.microsoft.com/office/drawing/2014/main" id="{6E06D6C9-928C-4E9E-AFD4-64BE2AB0D62E}"/>
              </a:ext>
            </a:extLst>
          </p:cNvPr>
          <p:cNvSpPr txBox="1"/>
          <p:nvPr/>
        </p:nvSpPr>
        <p:spPr>
          <a:xfrm>
            <a:off x="6398348" y="1470054"/>
            <a:ext cx="365696" cy="24622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 algn="r"/>
            <a:r>
              <a:rPr lang="cs-CZ" sz="16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4" name="TextBox 2">
            <a:extLst>
              <a:ext uri="{FF2B5EF4-FFF2-40B4-BE49-F238E27FC236}">
                <a16:creationId xmlns:a16="http://schemas.microsoft.com/office/drawing/2014/main" id="{06EE30EF-07E1-4531-9588-CE0B3FE3D70E}"/>
              </a:ext>
            </a:extLst>
          </p:cNvPr>
          <p:cNvSpPr txBox="1"/>
          <p:nvPr/>
        </p:nvSpPr>
        <p:spPr>
          <a:xfrm>
            <a:off x="6624095" y="612635"/>
            <a:ext cx="365696" cy="246221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lvl="0" algn="r"/>
            <a:r>
              <a:rPr lang="cs-CZ" sz="1600" b="1" spc="300" dirty="0">
                <a:solidFill>
                  <a:schemeClr val="bg1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5" name="TextBox 2">
            <a:extLst>
              <a:ext uri="{FF2B5EF4-FFF2-40B4-BE49-F238E27FC236}">
                <a16:creationId xmlns:a16="http://schemas.microsoft.com/office/drawing/2014/main" id="{918F2662-4FB5-46EB-B03F-3C9C8F95D0B0}"/>
              </a:ext>
            </a:extLst>
          </p:cNvPr>
          <p:cNvSpPr txBox="1"/>
          <p:nvPr/>
        </p:nvSpPr>
        <p:spPr>
          <a:xfrm>
            <a:off x="4297430" y="3321405"/>
            <a:ext cx="4543097" cy="34433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08000"/>
              </a:lnSpc>
            </a:pPr>
            <a:r>
              <a:rPr lang="cs-CZ" sz="14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88</a:t>
            </a:r>
            <a:r>
              <a:rPr lang="cs-CZ" sz="1100" b="1" spc="300" dirty="0"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 </a:t>
            </a:r>
            <a:r>
              <a:rPr lang="cs-CZ" sz="11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VÝHRADNÍCH LOŽISEK </a:t>
            </a:r>
            <a:br>
              <a:rPr lang="cs-CZ" sz="11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1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- Z TOHO TĚŽENÝCH 19 </a:t>
            </a:r>
          </a:p>
          <a:p>
            <a:pPr>
              <a:lnSpc>
                <a:spcPct val="108000"/>
              </a:lnSpc>
            </a:pPr>
            <a:endParaRPr lang="cs-CZ" sz="1100" b="1" spc="300" dirty="0"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>
              <a:lnSpc>
                <a:spcPct val="108000"/>
              </a:lnSpc>
            </a:pPr>
            <a:r>
              <a:rPr lang="cs-CZ" sz="14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41</a:t>
            </a:r>
            <a:r>
              <a:rPr lang="cs-CZ" sz="1100" b="1" spc="300" dirty="0"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 </a:t>
            </a:r>
            <a:r>
              <a:rPr lang="cs-CZ" sz="11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LOŽISEK NEVYHRAZENÉHO NEROSTU </a:t>
            </a:r>
            <a:br>
              <a:rPr lang="cs-CZ" sz="11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1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– Z TOHO TĚŽENÝCH 9</a:t>
            </a:r>
          </a:p>
          <a:p>
            <a:pPr>
              <a:lnSpc>
                <a:spcPct val="108000"/>
              </a:lnSpc>
            </a:pPr>
            <a:endParaRPr lang="cs-CZ" sz="1100" b="1" spc="300" dirty="0"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>
              <a:lnSpc>
                <a:spcPct val="108000"/>
              </a:lnSpc>
            </a:pPr>
            <a:r>
              <a:rPr lang="cs-CZ" sz="14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53</a:t>
            </a:r>
            <a:r>
              <a:rPr lang="cs-CZ" sz="1100" b="1" spc="300" dirty="0"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 </a:t>
            </a:r>
            <a:r>
              <a:rPr lang="cs-CZ" sz="11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DOBÝVACÍCH PROSTORŮ (48,73 KM</a:t>
            </a:r>
            <a:r>
              <a:rPr lang="cs-CZ" sz="1100" b="1" spc="3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2</a:t>
            </a:r>
            <a:r>
              <a:rPr lang="cs-CZ" sz="11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) </a:t>
            </a:r>
          </a:p>
          <a:p>
            <a:pPr>
              <a:lnSpc>
                <a:spcPct val="108000"/>
              </a:lnSpc>
            </a:pPr>
            <a:endParaRPr lang="cs-CZ" sz="1100" b="1" spc="300" dirty="0"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>
              <a:lnSpc>
                <a:spcPct val="108000"/>
              </a:lnSpc>
            </a:pPr>
            <a:r>
              <a:rPr lang="cs-CZ" sz="14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1,5%  </a:t>
            </a:r>
            <a:r>
              <a:rPr lang="cs-CZ" sz="11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PODÍL VŠECH DP NA CELKOVÉ PLOŠE KRAJE </a:t>
            </a:r>
          </a:p>
          <a:p>
            <a:pPr>
              <a:lnSpc>
                <a:spcPct val="108000"/>
              </a:lnSpc>
            </a:pPr>
            <a:endParaRPr lang="cs-CZ" sz="1100" b="1" spc="300" dirty="0"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>
              <a:lnSpc>
                <a:spcPct val="108000"/>
              </a:lnSpc>
            </a:pPr>
            <a:r>
              <a:rPr lang="cs-CZ" sz="14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60 </a:t>
            </a:r>
            <a:r>
              <a:rPr lang="cs-CZ" sz="11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CHRÁNĚNÝCH LOŽISKOVÝCH ÚZEMÍ</a:t>
            </a:r>
          </a:p>
          <a:p>
            <a:pPr>
              <a:lnSpc>
                <a:spcPct val="108000"/>
              </a:lnSpc>
            </a:pPr>
            <a:endParaRPr lang="cs-CZ" sz="1100" b="1" spc="300" dirty="0"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>
              <a:lnSpc>
                <a:spcPct val="108000"/>
              </a:lnSpc>
            </a:pPr>
            <a:r>
              <a:rPr lang="cs-CZ" sz="14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69</a:t>
            </a:r>
            <a:r>
              <a:rPr lang="cs-CZ" sz="1100" b="1" spc="300" dirty="0"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 </a:t>
            </a:r>
            <a:r>
              <a:rPr lang="cs-CZ" sz="11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POČET PROGNÓZNÍCH ZDROJŮ</a:t>
            </a:r>
          </a:p>
          <a:p>
            <a:pPr>
              <a:lnSpc>
                <a:spcPct val="108000"/>
              </a:lnSpc>
            </a:pPr>
            <a:r>
              <a:rPr lang="cs-CZ" sz="1100" b="1" spc="300" dirty="0"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8000"/>
              </a:lnSpc>
            </a:pPr>
            <a:r>
              <a:rPr lang="cs-CZ" sz="14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50</a:t>
            </a:r>
            <a:r>
              <a:rPr lang="cs-CZ" sz="1100" b="1" spc="300" dirty="0"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 </a:t>
            </a:r>
            <a:r>
              <a:rPr lang="cs-CZ" sz="11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NEBILANCOVANÉ ZDROJE</a:t>
            </a:r>
          </a:p>
          <a:p>
            <a:pPr lvl="0" algn="ctr">
              <a:lnSpc>
                <a:spcPct val="108000"/>
              </a:lnSpc>
            </a:pPr>
            <a:endParaRPr lang="en-US" sz="11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297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616482"/>
            <a:ext cx="6457950" cy="382234"/>
          </a:xfrm>
        </p:spPr>
        <p:txBody>
          <a:bodyPr>
            <a:noAutofit/>
          </a:bodyPr>
          <a:lstStyle/>
          <a:p>
            <a:r>
              <a:rPr lang="cs-CZ" sz="2800" spc="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TĚŽBY</a:t>
            </a: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D1983A6B-C794-41AE-87BD-BFCBB08C963C}"/>
              </a:ext>
            </a:extLst>
          </p:cNvPr>
          <p:cNvSpPr txBox="1"/>
          <p:nvPr/>
        </p:nvSpPr>
        <p:spPr>
          <a:xfrm>
            <a:off x="265295" y="1385455"/>
            <a:ext cx="18720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STAVEBNÍ KÁMEN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F4D41894-0868-4E7F-84A4-FD40F9A93AFC}"/>
              </a:ext>
            </a:extLst>
          </p:cNvPr>
          <p:cNvSpPr txBox="1"/>
          <p:nvPr/>
        </p:nvSpPr>
        <p:spPr>
          <a:xfrm>
            <a:off x="44052" y="4096696"/>
            <a:ext cx="18720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ŠTĚRKOPÍSKY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graphicFrame>
        <p:nvGraphicFramePr>
          <p:cNvPr id="31" name="Graf 30">
            <a:extLst>
              <a:ext uri="{FF2B5EF4-FFF2-40B4-BE49-F238E27FC236}">
                <a16:creationId xmlns:a16="http://schemas.microsoft.com/office/drawing/2014/main" id="{BC25195E-5535-4F62-B957-34302BA2E9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3106307"/>
              </p:ext>
            </p:extLst>
          </p:nvPr>
        </p:nvGraphicFramePr>
        <p:xfrm>
          <a:off x="784281" y="1668604"/>
          <a:ext cx="7985250" cy="2224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Graf 31">
            <a:extLst>
              <a:ext uri="{FF2B5EF4-FFF2-40B4-BE49-F238E27FC236}">
                <a16:creationId xmlns:a16="http://schemas.microsoft.com/office/drawing/2014/main" id="{24D9DC1D-7B80-49C0-8AD2-A76A01E488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0583205"/>
              </p:ext>
            </p:extLst>
          </p:nvPr>
        </p:nvGraphicFramePr>
        <p:xfrm>
          <a:off x="896131" y="4328160"/>
          <a:ext cx="7742772" cy="2333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TextBox 2">
            <a:extLst>
              <a:ext uri="{FF2B5EF4-FFF2-40B4-BE49-F238E27FC236}">
                <a16:creationId xmlns:a16="http://schemas.microsoft.com/office/drawing/2014/main" id="{4FBE67C0-3FB4-4692-B4C7-D937E48F2B87}"/>
              </a:ext>
            </a:extLst>
          </p:cNvPr>
          <p:cNvSpPr txBox="1"/>
          <p:nvPr/>
        </p:nvSpPr>
        <p:spPr>
          <a:xfrm>
            <a:off x="630393" y="2025535"/>
            <a:ext cx="153888" cy="1042854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 TIS. M</a:t>
            </a:r>
            <a:r>
              <a:rPr lang="cs-CZ" sz="1000" b="1" spc="300" baseline="30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3</a:t>
            </a:r>
            <a:endParaRPr lang="en-US" sz="1000" b="1" spc="300" baseline="30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FB406EBE-A9C8-4581-9262-CE1F45B86B8A}"/>
              </a:ext>
            </a:extLst>
          </p:cNvPr>
          <p:cNvSpPr txBox="1"/>
          <p:nvPr/>
        </p:nvSpPr>
        <p:spPr>
          <a:xfrm>
            <a:off x="638949" y="4582888"/>
            <a:ext cx="153888" cy="1042854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 TIS. M</a:t>
            </a:r>
            <a:r>
              <a:rPr lang="cs-CZ" sz="1000" b="1" spc="300" baseline="30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3</a:t>
            </a:r>
            <a:endParaRPr lang="en-US" sz="1000" b="1" spc="300" baseline="30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197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37" y="616482"/>
            <a:ext cx="8891452" cy="382234"/>
          </a:xfrm>
        </p:spPr>
        <p:txBody>
          <a:bodyPr>
            <a:noAutofit/>
          </a:bodyPr>
          <a:lstStyle/>
          <a:p>
            <a:r>
              <a:rPr lang="cs-CZ" sz="2800" spc="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TĚŽBY VÝHRADNÍCH LOŽISEK STAVEBNÍHO KAMENE</a:t>
            </a:r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FB406EBE-A9C8-4581-9262-CE1F45B86B8A}"/>
              </a:ext>
            </a:extLst>
          </p:cNvPr>
          <p:cNvSpPr txBox="1"/>
          <p:nvPr/>
        </p:nvSpPr>
        <p:spPr>
          <a:xfrm>
            <a:off x="656723" y="2745380"/>
            <a:ext cx="153888" cy="1042854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 TIS. M</a:t>
            </a:r>
            <a:r>
              <a:rPr lang="cs-CZ" sz="1000" b="1" spc="300" baseline="30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3</a:t>
            </a:r>
            <a:endParaRPr lang="en-US" sz="1000" b="1" spc="300" baseline="30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C1ED6C03-0E9E-41C3-A203-15BE4EB65A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5457428"/>
              </p:ext>
            </p:extLst>
          </p:nvPr>
        </p:nvGraphicFramePr>
        <p:xfrm>
          <a:off x="902597" y="1663337"/>
          <a:ext cx="7527300" cy="4876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88103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37" y="616482"/>
            <a:ext cx="8891452" cy="382234"/>
          </a:xfrm>
        </p:spPr>
        <p:txBody>
          <a:bodyPr>
            <a:noAutofit/>
          </a:bodyPr>
          <a:lstStyle/>
          <a:p>
            <a:r>
              <a:rPr lang="cs-CZ" sz="2800" spc="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TĚŽBY NEVÝHRADNÍCH LOŽISEK STAVEBNÍHO KAMENE</a:t>
            </a:r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FB406EBE-A9C8-4581-9262-CE1F45B86B8A}"/>
              </a:ext>
            </a:extLst>
          </p:cNvPr>
          <p:cNvSpPr txBox="1"/>
          <p:nvPr/>
        </p:nvSpPr>
        <p:spPr>
          <a:xfrm>
            <a:off x="674139" y="3119848"/>
            <a:ext cx="153888" cy="103414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 TIS. M</a:t>
            </a:r>
            <a:r>
              <a:rPr lang="cs-CZ" sz="1000" b="1" spc="300" baseline="30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3</a:t>
            </a:r>
            <a:endParaRPr lang="en-US" sz="1000" b="1" spc="300" baseline="30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373767A2-3DC4-42B1-9216-3242629605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7103127"/>
              </p:ext>
            </p:extLst>
          </p:nvPr>
        </p:nvGraphicFramePr>
        <p:xfrm>
          <a:off x="866832" y="1776548"/>
          <a:ext cx="7620445" cy="4548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54499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37" y="616482"/>
            <a:ext cx="8891452" cy="382234"/>
          </a:xfrm>
        </p:spPr>
        <p:txBody>
          <a:bodyPr>
            <a:noAutofit/>
          </a:bodyPr>
          <a:lstStyle/>
          <a:p>
            <a:r>
              <a:rPr lang="cs-CZ" sz="2800" spc="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VÝVOJ CELKOVÉ PRODUKCE </a:t>
            </a:r>
            <a:br>
              <a:rPr lang="cs-CZ" sz="2800" spc="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800" spc="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VŠECH VYUŽÍVANÝCH KOMODIT</a:t>
            </a:r>
          </a:p>
        </p:txBody>
      </p:sp>
      <p:sp>
        <p:nvSpPr>
          <p:cNvPr id="34" name="TextBox 2">
            <a:extLst>
              <a:ext uri="{FF2B5EF4-FFF2-40B4-BE49-F238E27FC236}">
                <a16:creationId xmlns:a16="http://schemas.microsoft.com/office/drawing/2014/main" id="{FB406EBE-A9C8-4581-9262-CE1F45B86B8A}"/>
              </a:ext>
            </a:extLst>
          </p:cNvPr>
          <p:cNvSpPr txBox="1"/>
          <p:nvPr/>
        </p:nvSpPr>
        <p:spPr>
          <a:xfrm>
            <a:off x="751083" y="2911930"/>
            <a:ext cx="153888" cy="1034140"/>
          </a:xfrm>
          <a:prstGeom prst="rect">
            <a:avLst/>
          </a:prstGeom>
          <a:noFill/>
        </p:spPr>
        <p:txBody>
          <a:bodyPr vert="vert270"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 TIS. TUN</a:t>
            </a:r>
            <a:endParaRPr lang="en-US" sz="1000" b="1" spc="300" baseline="30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F236020D-BE05-4DD4-BEE9-B86CA14FCA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4368353"/>
              </p:ext>
            </p:extLst>
          </p:nvPr>
        </p:nvGraphicFramePr>
        <p:xfrm>
          <a:off x="981702" y="1741713"/>
          <a:ext cx="7796538" cy="4824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27385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902381"/>
            <a:ext cx="6457950" cy="382234"/>
          </a:xfrm>
        </p:spPr>
        <p:txBody>
          <a:bodyPr>
            <a:noAutofit/>
          </a:bodyPr>
          <a:lstStyle/>
          <a:p>
            <a:r>
              <a:rPr lang="cs-CZ" sz="2800" spc="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NÁVRHOVÁ ČÁST</a:t>
            </a: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A34C1D37-2950-469C-99CB-6D5C248EEDC6}"/>
              </a:ext>
            </a:extLst>
          </p:cNvPr>
          <p:cNvSpPr txBox="1"/>
          <p:nvPr/>
        </p:nvSpPr>
        <p:spPr>
          <a:xfrm>
            <a:off x="378508" y="2648097"/>
            <a:ext cx="1872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OBECNÁ </a:t>
            </a:r>
            <a:b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OPATŘENÍ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36" name="Shape 3613">
            <a:extLst>
              <a:ext uri="{FF2B5EF4-FFF2-40B4-BE49-F238E27FC236}">
                <a16:creationId xmlns:a16="http://schemas.microsoft.com/office/drawing/2014/main" id="{06FA743A-DD81-47C1-931E-2172F718068C}"/>
              </a:ext>
            </a:extLst>
          </p:cNvPr>
          <p:cNvSpPr/>
          <p:nvPr/>
        </p:nvSpPr>
        <p:spPr>
          <a:xfrm>
            <a:off x="1098252" y="1964773"/>
            <a:ext cx="410797" cy="410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8" name="TextBox 5">
            <a:extLst>
              <a:ext uri="{FF2B5EF4-FFF2-40B4-BE49-F238E27FC236}">
                <a16:creationId xmlns:a16="http://schemas.microsoft.com/office/drawing/2014/main" id="{A98C6ED5-0CBA-4EDE-A166-F37C60C5C33F}"/>
              </a:ext>
            </a:extLst>
          </p:cNvPr>
          <p:cNvSpPr txBox="1"/>
          <p:nvPr/>
        </p:nvSpPr>
        <p:spPr>
          <a:xfrm>
            <a:off x="2376996" y="2648097"/>
            <a:ext cx="2034455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OPATŘENÍ </a:t>
            </a:r>
            <a:b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 VYUŽÍVÁNÍ JEDNOTLIVÝCH DRUHŮ SUROVIN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4" name="Shape 3613">
            <a:extLst>
              <a:ext uri="{FF2B5EF4-FFF2-40B4-BE49-F238E27FC236}">
                <a16:creationId xmlns:a16="http://schemas.microsoft.com/office/drawing/2014/main" id="{95CF0560-FCBA-4BDD-B080-5E13025FA95A}"/>
              </a:ext>
            </a:extLst>
          </p:cNvPr>
          <p:cNvSpPr/>
          <p:nvPr/>
        </p:nvSpPr>
        <p:spPr>
          <a:xfrm>
            <a:off x="3200394" y="1964773"/>
            <a:ext cx="410797" cy="410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3" name="TextBox 3">
            <a:extLst>
              <a:ext uri="{FF2B5EF4-FFF2-40B4-BE49-F238E27FC236}">
                <a16:creationId xmlns:a16="http://schemas.microsoft.com/office/drawing/2014/main" id="{72D19CA6-7C95-46C6-ADB5-27ECBA260511}"/>
              </a:ext>
            </a:extLst>
          </p:cNvPr>
          <p:cNvSpPr txBox="1"/>
          <p:nvPr/>
        </p:nvSpPr>
        <p:spPr>
          <a:xfrm>
            <a:off x="2236954" y="3345126"/>
            <a:ext cx="2314538" cy="407869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 algn="ctr">
              <a:lnSpc>
                <a:spcPct val="114000"/>
              </a:lnSpc>
            </a:pPr>
            <a:r>
              <a:rPr lang="cs-CZ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opatření pro ložiska těžená, plánovaná do těžby a netěžená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54" name="TextBox 5">
            <a:extLst>
              <a:ext uri="{FF2B5EF4-FFF2-40B4-BE49-F238E27FC236}">
                <a16:creationId xmlns:a16="http://schemas.microsoft.com/office/drawing/2014/main" id="{6071CF1C-7A30-416F-BE67-1ADBAD74EC99}"/>
              </a:ext>
            </a:extLst>
          </p:cNvPr>
          <p:cNvSpPr txBox="1"/>
          <p:nvPr/>
        </p:nvSpPr>
        <p:spPr>
          <a:xfrm>
            <a:off x="4485606" y="2648097"/>
            <a:ext cx="203445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OPATŘENÍ PRO REKULTIVACE</a:t>
            </a:r>
          </a:p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A SANACE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5" name="Shape 3613">
            <a:extLst>
              <a:ext uri="{FF2B5EF4-FFF2-40B4-BE49-F238E27FC236}">
                <a16:creationId xmlns:a16="http://schemas.microsoft.com/office/drawing/2014/main" id="{8EFBB754-9E70-4AFF-AE3B-7936646A0DDC}"/>
              </a:ext>
            </a:extLst>
          </p:cNvPr>
          <p:cNvSpPr/>
          <p:nvPr/>
        </p:nvSpPr>
        <p:spPr>
          <a:xfrm>
            <a:off x="5309004" y="1964773"/>
            <a:ext cx="410797" cy="410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7" name="TextBox 2">
            <a:extLst>
              <a:ext uri="{FF2B5EF4-FFF2-40B4-BE49-F238E27FC236}">
                <a16:creationId xmlns:a16="http://schemas.microsoft.com/office/drawing/2014/main" id="{0F6AFD88-BEA6-454F-8533-2B48E207DF50}"/>
              </a:ext>
            </a:extLst>
          </p:cNvPr>
          <p:cNvSpPr txBox="1"/>
          <p:nvPr/>
        </p:nvSpPr>
        <p:spPr>
          <a:xfrm>
            <a:off x="378508" y="4794731"/>
            <a:ext cx="1872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KRITÉRIA PRO VÝBĚR LOŽISEK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8" name="TextBox 3">
            <a:extLst>
              <a:ext uri="{FF2B5EF4-FFF2-40B4-BE49-F238E27FC236}">
                <a16:creationId xmlns:a16="http://schemas.microsoft.com/office/drawing/2014/main" id="{BF7960BE-217D-4667-A157-1063CB05B2E3}"/>
              </a:ext>
            </a:extLst>
          </p:cNvPr>
          <p:cNvSpPr txBox="1"/>
          <p:nvPr/>
        </p:nvSpPr>
        <p:spPr>
          <a:xfrm>
            <a:off x="157239" y="5264599"/>
            <a:ext cx="2314538" cy="618374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 algn="ctr">
              <a:lnSpc>
                <a:spcPct val="114000"/>
              </a:lnSpc>
            </a:pPr>
            <a:r>
              <a:rPr lang="cs-CZ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kritéria pro výběr ložisek štěrkopísků a stavebního kameniva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59" name="Shape 3613">
            <a:extLst>
              <a:ext uri="{FF2B5EF4-FFF2-40B4-BE49-F238E27FC236}">
                <a16:creationId xmlns:a16="http://schemas.microsoft.com/office/drawing/2014/main" id="{261CE16A-4BB2-4BFC-9A69-6975EA85D9E3}"/>
              </a:ext>
            </a:extLst>
          </p:cNvPr>
          <p:cNvSpPr/>
          <p:nvPr/>
        </p:nvSpPr>
        <p:spPr>
          <a:xfrm>
            <a:off x="1098252" y="4130975"/>
            <a:ext cx="410797" cy="410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0" name="TextBox 5">
            <a:extLst>
              <a:ext uri="{FF2B5EF4-FFF2-40B4-BE49-F238E27FC236}">
                <a16:creationId xmlns:a16="http://schemas.microsoft.com/office/drawing/2014/main" id="{53368D7F-2166-404A-B68A-1B1046F1D04A}"/>
              </a:ext>
            </a:extLst>
          </p:cNvPr>
          <p:cNvSpPr txBox="1"/>
          <p:nvPr/>
        </p:nvSpPr>
        <p:spPr>
          <a:xfrm>
            <a:off x="2376996" y="4794731"/>
            <a:ext cx="2034455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KRITÉRIA </a:t>
            </a:r>
            <a:b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 OBLASTI ÚZEMNÍHO PLÁNOVÁNÍ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1" name="Shape 3613">
            <a:extLst>
              <a:ext uri="{FF2B5EF4-FFF2-40B4-BE49-F238E27FC236}">
                <a16:creationId xmlns:a16="http://schemas.microsoft.com/office/drawing/2014/main" id="{BBB2E906-B5C2-4222-8504-072C6850F322}"/>
              </a:ext>
            </a:extLst>
          </p:cNvPr>
          <p:cNvSpPr/>
          <p:nvPr/>
        </p:nvSpPr>
        <p:spPr>
          <a:xfrm>
            <a:off x="3200394" y="4130975"/>
            <a:ext cx="410797" cy="410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2" name="TextBox 3">
            <a:extLst>
              <a:ext uri="{FF2B5EF4-FFF2-40B4-BE49-F238E27FC236}">
                <a16:creationId xmlns:a16="http://schemas.microsoft.com/office/drawing/2014/main" id="{BFBB6455-9581-4D10-A331-55F13010EC28}"/>
              </a:ext>
            </a:extLst>
          </p:cNvPr>
          <p:cNvSpPr txBox="1"/>
          <p:nvPr/>
        </p:nvSpPr>
        <p:spPr>
          <a:xfrm>
            <a:off x="2376996" y="5546164"/>
            <a:ext cx="2034455" cy="82888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 algn="ctr">
              <a:lnSpc>
                <a:spcPct val="114000"/>
              </a:lnSpc>
            </a:pPr>
            <a:r>
              <a:rPr lang="cs-CZ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kritéria v oblasti tvorby </a:t>
            </a:r>
            <a:br>
              <a:rPr lang="cs-CZ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</a:br>
            <a:r>
              <a:rPr lang="cs-CZ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či pořizování ÚPD ve vazbě na využití ložisek nerostných surovin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63" name="TextBox 5">
            <a:extLst>
              <a:ext uri="{FF2B5EF4-FFF2-40B4-BE49-F238E27FC236}">
                <a16:creationId xmlns:a16="http://schemas.microsoft.com/office/drawing/2014/main" id="{D600A982-1EFA-491C-9E7C-45F09AA6A826}"/>
              </a:ext>
            </a:extLst>
          </p:cNvPr>
          <p:cNvSpPr txBox="1"/>
          <p:nvPr/>
        </p:nvSpPr>
        <p:spPr>
          <a:xfrm>
            <a:off x="4485606" y="4814299"/>
            <a:ext cx="203445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PŘEHLED </a:t>
            </a:r>
            <a:b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LOŽISEK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4" name="Shape 3613">
            <a:extLst>
              <a:ext uri="{FF2B5EF4-FFF2-40B4-BE49-F238E27FC236}">
                <a16:creationId xmlns:a16="http://schemas.microsoft.com/office/drawing/2014/main" id="{1308BFF7-F1A9-4C68-AF90-C0D5FB1F1F6E}"/>
              </a:ext>
            </a:extLst>
          </p:cNvPr>
          <p:cNvSpPr/>
          <p:nvPr/>
        </p:nvSpPr>
        <p:spPr>
          <a:xfrm>
            <a:off x="5309004" y="4130975"/>
            <a:ext cx="410797" cy="410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65" name="TextBox 3">
            <a:extLst>
              <a:ext uri="{FF2B5EF4-FFF2-40B4-BE49-F238E27FC236}">
                <a16:creationId xmlns:a16="http://schemas.microsoft.com/office/drawing/2014/main" id="{6E85A368-CB40-4AEA-86BA-96B146086A78}"/>
              </a:ext>
            </a:extLst>
          </p:cNvPr>
          <p:cNvSpPr txBox="1"/>
          <p:nvPr/>
        </p:nvSpPr>
        <p:spPr>
          <a:xfrm>
            <a:off x="4584317" y="5264599"/>
            <a:ext cx="1945621" cy="1039387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 algn="ctr">
              <a:lnSpc>
                <a:spcPct val="114000"/>
              </a:lnSpc>
            </a:pPr>
            <a:r>
              <a:rPr lang="cs-CZ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přehled ložisek plánovaného navrhovaného využití </a:t>
            </a:r>
            <a:br>
              <a:rPr lang="cs-CZ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</a:br>
            <a:r>
              <a:rPr lang="cs-CZ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a doporučené ochrany CHLÚ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id="{B04DB632-47E2-40B4-BCD0-43BAE4F6D374}"/>
              </a:ext>
            </a:extLst>
          </p:cNvPr>
          <p:cNvSpPr txBox="1"/>
          <p:nvPr/>
        </p:nvSpPr>
        <p:spPr>
          <a:xfrm>
            <a:off x="6348551" y="2648097"/>
            <a:ext cx="257369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OPATŘENÍ PRO MINIMALIZACI </a:t>
            </a:r>
            <a:b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VLIVŮ NA ŽP A ZDRAVÍ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26" name="Shape 3613">
            <a:extLst>
              <a:ext uri="{FF2B5EF4-FFF2-40B4-BE49-F238E27FC236}">
                <a16:creationId xmlns:a16="http://schemas.microsoft.com/office/drawing/2014/main" id="{833EC49E-AE96-453F-8A4E-FECE4E27B1AD}"/>
              </a:ext>
            </a:extLst>
          </p:cNvPr>
          <p:cNvSpPr/>
          <p:nvPr/>
        </p:nvSpPr>
        <p:spPr>
          <a:xfrm>
            <a:off x="7413406" y="1964773"/>
            <a:ext cx="410797" cy="410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7" name="TextBox 3">
            <a:extLst>
              <a:ext uri="{FF2B5EF4-FFF2-40B4-BE49-F238E27FC236}">
                <a16:creationId xmlns:a16="http://schemas.microsoft.com/office/drawing/2014/main" id="{1907DD7C-C26E-4CFA-98FA-18546CEBE701}"/>
              </a:ext>
            </a:extLst>
          </p:cNvPr>
          <p:cNvSpPr txBox="1"/>
          <p:nvPr/>
        </p:nvSpPr>
        <p:spPr>
          <a:xfrm>
            <a:off x="6546188" y="3197078"/>
            <a:ext cx="2188509" cy="618374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lvl="0" algn="ctr">
              <a:lnSpc>
                <a:spcPct val="114000"/>
              </a:lnSpc>
            </a:pPr>
            <a:r>
              <a:rPr lang="cs-CZ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včetně podmínek implementace vycházejících </a:t>
            </a:r>
            <a:br>
              <a:rPr lang="cs-CZ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</a:br>
            <a:r>
              <a:rPr lang="cs-CZ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  <a:sym typeface="Times New Roman"/>
              </a:rPr>
              <a:t>z hodnocení SEA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28" name="TextBox 5">
            <a:extLst>
              <a:ext uri="{FF2B5EF4-FFF2-40B4-BE49-F238E27FC236}">
                <a16:creationId xmlns:a16="http://schemas.microsoft.com/office/drawing/2014/main" id="{7F8CE43D-75CD-4505-BDB7-8E79E9AF6A64}"/>
              </a:ext>
            </a:extLst>
          </p:cNvPr>
          <p:cNvSpPr txBox="1"/>
          <p:nvPr/>
        </p:nvSpPr>
        <p:spPr>
          <a:xfrm>
            <a:off x="6590008" y="4814299"/>
            <a:ext cx="203445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NÁVRH ÚKOLŮ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29" name="Shape 3613">
            <a:extLst>
              <a:ext uri="{FF2B5EF4-FFF2-40B4-BE49-F238E27FC236}">
                <a16:creationId xmlns:a16="http://schemas.microsoft.com/office/drawing/2014/main" id="{C1A64146-39F2-4ADD-AA1B-4B1D3F167E40}"/>
              </a:ext>
            </a:extLst>
          </p:cNvPr>
          <p:cNvSpPr/>
          <p:nvPr/>
        </p:nvSpPr>
        <p:spPr>
          <a:xfrm>
            <a:off x="7413406" y="4130975"/>
            <a:ext cx="410797" cy="410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291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575" y="872002"/>
            <a:ext cx="6457950" cy="382234"/>
          </a:xfrm>
        </p:spPr>
        <p:txBody>
          <a:bodyPr>
            <a:noAutofit/>
          </a:bodyPr>
          <a:lstStyle/>
          <a:p>
            <a:pPr algn="l"/>
            <a:r>
              <a:rPr lang="cs-CZ" sz="2800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NÁVRH ÚKOLŮ</a:t>
            </a: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A34C1D37-2950-469C-99CB-6D5C248EEDC6}"/>
              </a:ext>
            </a:extLst>
          </p:cNvPr>
          <p:cNvSpPr txBox="1"/>
          <p:nvPr/>
        </p:nvSpPr>
        <p:spPr>
          <a:xfrm>
            <a:off x="1273353" y="1783768"/>
            <a:ext cx="376890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PRAVIDELNÁ PERIODICKÁ AKTUALIZACE RSP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36" name="Shape 3613">
            <a:extLst>
              <a:ext uri="{FF2B5EF4-FFF2-40B4-BE49-F238E27FC236}">
                <a16:creationId xmlns:a16="http://schemas.microsoft.com/office/drawing/2014/main" id="{06FA743A-DD81-47C1-931E-2172F718068C}"/>
              </a:ext>
            </a:extLst>
          </p:cNvPr>
          <p:cNvSpPr/>
          <p:nvPr/>
        </p:nvSpPr>
        <p:spPr>
          <a:xfrm>
            <a:off x="716491" y="1783769"/>
            <a:ext cx="312537" cy="307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96691C3B-9AF3-4A0E-8FAD-3FFC5DF3995D}"/>
              </a:ext>
            </a:extLst>
          </p:cNvPr>
          <p:cNvSpPr txBox="1"/>
          <p:nvPr/>
        </p:nvSpPr>
        <p:spPr>
          <a:xfrm>
            <a:off x="1273353" y="2407498"/>
            <a:ext cx="37689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AKTUALIZACE REGISTRU LOŽISEK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30" name="Shape 3613">
            <a:extLst>
              <a:ext uri="{FF2B5EF4-FFF2-40B4-BE49-F238E27FC236}">
                <a16:creationId xmlns:a16="http://schemas.microsoft.com/office/drawing/2014/main" id="{8126C384-99FC-4258-9F56-7E9A820DB812}"/>
              </a:ext>
            </a:extLst>
          </p:cNvPr>
          <p:cNvSpPr/>
          <p:nvPr/>
        </p:nvSpPr>
        <p:spPr>
          <a:xfrm>
            <a:off x="716490" y="2326031"/>
            <a:ext cx="312537" cy="307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1" name="TextBox 2">
            <a:extLst>
              <a:ext uri="{FF2B5EF4-FFF2-40B4-BE49-F238E27FC236}">
                <a16:creationId xmlns:a16="http://schemas.microsoft.com/office/drawing/2014/main" id="{174DA297-15AD-4D86-BF81-F0AD1E2E2F36}"/>
              </a:ext>
            </a:extLst>
          </p:cNvPr>
          <p:cNvSpPr txBox="1"/>
          <p:nvPr/>
        </p:nvSpPr>
        <p:spPr>
          <a:xfrm>
            <a:off x="1273353" y="2954282"/>
            <a:ext cx="506648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ZPRACOVÁNÍ STUDIE PRO OCHRANU </a:t>
            </a:r>
          </a:p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LOŽISEK URANU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32" name="Shape 3613">
            <a:extLst>
              <a:ext uri="{FF2B5EF4-FFF2-40B4-BE49-F238E27FC236}">
                <a16:creationId xmlns:a16="http://schemas.microsoft.com/office/drawing/2014/main" id="{27F401E5-C06C-48E8-8328-EB0442523241}"/>
              </a:ext>
            </a:extLst>
          </p:cNvPr>
          <p:cNvSpPr/>
          <p:nvPr/>
        </p:nvSpPr>
        <p:spPr>
          <a:xfrm>
            <a:off x="716489" y="2954282"/>
            <a:ext cx="312537" cy="307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3" name="TextBox 2">
            <a:extLst>
              <a:ext uri="{FF2B5EF4-FFF2-40B4-BE49-F238E27FC236}">
                <a16:creationId xmlns:a16="http://schemas.microsoft.com/office/drawing/2014/main" id="{B868923A-A6D0-4439-8583-68B756918BC3}"/>
              </a:ext>
            </a:extLst>
          </p:cNvPr>
          <p:cNvSpPr txBox="1"/>
          <p:nvPr/>
        </p:nvSpPr>
        <p:spPr>
          <a:xfrm>
            <a:off x="1273352" y="3654955"/>
            <a:ext cx="569350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PREZENTACE NEROSTNÉHO BOHATSTVÍ </a:t>
            </a:r>
          </a:p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NA ÚZEMÍ KRAJE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34" name="Shape 3613">
            <a:extLst>
              <a:ext uri="{FF2B5EF4-FFF2-40B4-BE49-F238E27FC236}">
                <a16:creationId xmlns:a16="http://schemas.microsoft.com/office/drawing/2014/main" id="{29950935-4015-4B30-8174-D70CB77C1119}"/>
              </a:ext>
            </a:extLst>
          </p:cNvPr>
          <p:cNvSpPr/>
          <p:nvPr/>
        </p:nvSpPr>
        <p:spPr>
          <a:xfrm>
            <a:off x="706366" y="3654955"/>
            <a:ext cx="312537" cy="307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5" name="TextBox 2">
            <a:extLst>
              <a:ext uri="{FF2B5EF4-FFF2-40B4-BE49-F238E27FC236}">
                <a16:creationId xmlns:a16="http://schemas.microsoft.com/office/drawing/2014/main" id="{258661EE-6F34-4FF4-A402-3760760001BE}"/>
              </a:ext>
            </a:extLst>
          </p:cNvPr>
          <p:cNvSpPr txBox="1"/>
          <p:nvPr/>
        </p:nvSpPr>
        <p:spPr>
          <a:xfrm>
            <a:off x="1273352" y="4355628"/>
            <a:ext cx="539740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ŘEŠENÍ STŘETŮ ZÁJMŮ MEZI OCHRANOU </a:t>
            </a:r>
          </a:p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NEROSTNÉHO BOHATSTVÍ </a:t>
            </a:r>
          </a:p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A OCHRANOU PŘÍRODY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37" name="Shape 3613">
            <a:extLst>
              <a:ext uri="{FF2B5EF4-FFF2-40B4-BE49-F238E27FC236}">
                <a16:creationId xmlns:a16="http://schemas.microsoft.com/office/drawing/2014/main" id="{AE315054-E6AA-41B5-9A58-86BC76A3535D}"/>
              </a:ext>
            </a:extLst>
          </p:cNvPr>
          <p:cNvSpPr/>
          <p:nvPr/>
        </p:nvSpPr>
        <p:spPr>
          <a:xfrm>
            <a:off x="706366" y="4400309"/>
            <a:ext cx="312537" cy="307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0" name="TextBox 2">
            <a:extLst>
              <a:ext uri="{FF2B5EF4-FFF2-40B4-BE49-F238E27FC236}">
                <a16:creationId xmlns:a16="http://schemas.microsoft.com/office/drawing/2014/main" id="{D5C59D19-08F1-4C82-9D1B-C71E40DF0304}"/>
              </a:ext>
            </a:extLst>
          </p:cNvPr>
          <p:cNvSpPr txBox="1"/>
          <p:nvPr/>
        </p:nvSpPr>
        <p:spPr>
          <a:xfrm>
            <a:off x="1273353" y="5210189"/>
            <a:ext cx="56935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ZPRACOVÁNÍ DETAILNÍ ANALÝZY </a:t>
            </a:r>
            <a:b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VYUŽITÍ DRUHOTNÝCH SUROVIN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1" name="Shape 3613">
            <a:extLst>
              <a:ext uri="{FF2B5EF4-FFF2-40B4-BE49-F238E27FC236}">
                <a16:creationId xmlns:a16="http://schemas.microsoft.com/office/drawing/2014/main" id="{949FF9BA-0941-4B04-A483-973D4044F3E6}"/>
              </a:ext>
            </a:extLst>
          </p:cNvPr>
          <p:cNvSpPr/>
          <p:nvPr/>
        </p:nvSpPr>
        <p:spPr>
          <a:xfrm>
            <a:off x="716491" y="5192739"/>
            <a:ext cx="312537" cy="307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2" name="TextBox 2">
            <a:extLst>
              <a:ext uri="{FF2B5EF4-FFF2-40B4-BE49-F238E27FC236}">
                <a16:creationId xmlns:a16="http://schemas.microsoft.com/office/drawing/2014/main" id="{0EDC5DD8-5D0A-4E80-8DA4-6BCD962DF8A9}"/>
              </a:ext>
            </a:extLst>
          </p:cNvPr>
          <p:cNvSpPr txBox="1"/>
          <p:nvPr/>
        </p:nvSpPr>
        <p:spPr>
          <a:xfrm>
            <a:off x="1273353" y="5910863"/>
            <a:ext cx="590250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DOŘEŠENÍ CHLÚ NA NEPOKRYTÝCH </a:t>
            </a:r>
          </a:p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VÝHRADNÍCH LOŽISKÁCH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3" name="Shape 3613">
            <a:extLst>
              <a:ext uri="{FF2B5EF4-FFF2-40B4-BE49-F238E27FC236}">
                <a16:creationId xmlns:a16="http://schemas.microsoft.com/office/drawing/2014/main" id="{36C7D3AF-C711-4E70-8238-1AFE09394422}"/>
              </a:ext>
            </a:extLst>
          </p:cNvPr>
          <p:cNvSpPr/>
          <p:nvPr/>
        </p:nvSpPr>
        <p:spPr>
          <a:xfrm>
            <a:off x="706365" y="5904361"/>
            <a:ext cx="312537" cy="307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2" y="6661"/>
                </a:moveTo>
                <a:cubicBezTo>
                  <a:pt x="20540" y="6471"/>
                  <a:pt x="20228" y="6473"/>
                  <a:pt x="20038" y="6667"/>
                </a:cubicBezTo>
                <a:cubicBezTo>
                  <a:pt x="19903" y="6804"/>
                  <a:pt x="19870" y="7000"/>
                  <a:pt x="19929" y="7171"/>
                </a:cubicBezTo>
                <a:lnTo>
                  <a:pt x="19918" y="7175"/>
                </a:lnTo>
                <a:cubicBezTo>
                  <a:pt x="20365" y="8298"/>
                  <a:pt x="20618" y="951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cubicBezTo>
                  <a:pt x="5378" y="20618"/>
                  <a:pt x="982" y="16223"/>
                  <a:pt x="982" y="10800"/>
                </a:cubicBezTo>
                <a:cubicBezTo>
                  <a:pt x="982" y="5377"/>
                  <a:pt x="5378" y="982"/>
                  <a:pt x="10800" y="982"/>
                </a:cubicBezTo>
                <a:cubicBezTo>
                  <a:pt x="13575" y="982"/>
                  <a:pt x="16077" y="2136"/>
                  <a:pt x="17862" y="3989"/>
                </a:cubicBezTo>
                <a:lnTo>
                  <a:pt x="17868" y="3982"/>
                </a:lnTo>
                <a:cubicBezTo>
                  <a:pt x="18062" y="4157"/>
                  <a:pt x="18359" y="4153"/>
                  <a:pt x="18544" y="3965"/>
                </a:cubicBezTo>
                <a:cubicBezTo>
                  <a:pt x="18734" y="3771"/>
                  <a:pt x="18732" y="3461"/>
                  <a:pt x="18539" y="3270"/>
                </a:cubicBezTo>
                <a:cubicBezTo>
                  <a:pt x="18520" y="3252"/>
                  <a:pt x="18496" y="3244"/>
                  <a:pt x="18476" y="3230"/>
                </a:cubicBezTo>
                <a:cubicBezTo>
                  <a:pt x="16521" y="1241"/>
                  <a:pt x="13810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9412"/>
                  <a:pt x="21329" y="8089"/>
                  <a:pt x="20851" y="6869"/>
                </a:cubicBezTo>
                <a:cubicBezTo>
                  <a:pt x="20828" y="6794"/>
                  <a:pt x="20793" y="6721"/>
                  <a:pt x="20732" y="6661"/>
                </a:cubicBezTo>
                <a:moveTo>
                  <a:pt x="10792" y="13534"/>
                </a:moveTo>
                <a:lnTo>
                  <a:pt x="6238" y="8980"/>
                </a:lnTo>
                <a:cubicBezTo>
                  <a:pt x="6149" y="8891"/>
                  <a:pt x="6027" y="8836"/>
                  <a:pt x="5891" y="8836"/>
                </a:cubicBezTo>
                <a:cubicBezTo>
                  <a:pt x="5620" y="8836"/>
                  <a:pt x="5400" y="9056"/>
                  <a:pt x="5400" y="9327"/>
                </a:cubicBezTo>
                <a:cubicBezTo>
                  <a:pt x="5400" y="9463"/>
                  <a:pt x="5455" y="9585"/>
                  <a:pt x="5544" y="9675"/>
                </a:cubicBezTo>
                <a:lnTo>
                  <a:pt x="10453" y="14583"/>
                </a:lnTo>
                <a:cubicBezTo>
                  <a:pt x="10542" y="14672"/>
                  <a:pt x="10664" y="14727"/>
                  <a:pt x="10800" y="14727"/>
                </a:cubicBezTo>
                <a:cubicBezTo>
                  <a:pt x="10940" y="14727"/>
                  <a:pt x="11064" y="14668"/>
                  <a:pt x="11154" y="14574"/>
                </a:cubicBezTo>
                <a:lnTo>
                  <a:pt x="11155" y="14576"/>
                </a:lnTo>
                <a:lnTo>
                  <a:pt x="19353" y="5988"/>
                </a:lnTo>
                <a:cubicBezTo>
                  <a:pt x="19353" y="5989"/>
                  <a:pt x="19354" y="5990"/>
                  <a:pt x="19354" y="5991"/>
                </a:cubicBezTo>
                <a:lnTo>
                  <a:pt x="20055" y="5255"/>
                </a:lnTo>
                <a:cubicBezTo>
                  <a:pt x="20055" y="5255"/>
                  <a:pt x="20054" y="5254"/>
                  <a:pt x="20054" y="5253"/>
                </a:cubicBezTo>
                <a:lnTo>
                  <a:pt x="21464" y="3775"/>
                </a:lnTo>
                <a:lnTo>
                  <a:pt x="21463" y="3774"/>
                </a:lnTo>
                <a:cubicBezTo>
                  <a:pt x="21547" y="3686"/>
                  <a:pt x="21600" y="3567"/>
                  <a:pt x="21600" y="3436"/>
                </a:cubicBezTo>
                <a:cubicBezTo>
                  <a:pt x="21600" y="3166"/>
                  <a:pt x="21380" y="2945"/>
                  <a:pt x="21109" y="2945"/>
                </a:cubicBezTo>
                <a:cubicBezTo>
                  <a:pt x="20969" y="2945"/>
                  <a:pt x="20844" y="3005"/>
                  <a:pt x="20755" y="3099"/>
                </a:cubicBezTo>
                <a:lnTo>
                  <a:pt x="20754" y="3097"/>
                </a:lnTo>
                <a:lnTo>
                  <a:pt x="19493" y="4419"/>
                </a:lnTo>
                <a:cubicBezTo>
                  <a:pt x="19492" y="4418"/>
                  <a:pt x="19491" y="4416"/>
                  <a:pt x="19490" y="4415"/>
                </a:cubicBezTo>
                <a:lnTo>
                  <a:pt x="18805" y="5133"/>
                </a:lnTo>
                <a:cubicBezTo>
                  <a:pt x="18806" y="5134"/>
                  <a:pt x="18807" y="5136"/>
                  <a:pt x="18807" y="5137"/>
                </a:cubicBezTo>
                <a:cubicBezTo>
                  <a:pt x="18807" y="5137"/>
                  <a:pt x="10792" y="13534"/>
                  <a:pt x="10792" y="1353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11" name="Obrázek 10" descr="Obsah obrázku exteriér, příroda, hora, skála&#10;&#10;Popis byl vytvořen automaticky">
            <a:extLst>
              <a:ext uri="{FF2B5EF4-FFF2-40B4-BE49-F238E27FC236}">
                <a16:creationId xmlns:a16="http://schemas.microsoft.com/office/drawing/2014/main" id="{A57113A5-1281-43B2-89DF-EFBCFBA2A7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2194" y="0"/>
            <a:ext cx="35618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5428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025" y="902381"/>
            <a:ext cx="6457950" cy="382234"/>
          </a:xfrm>
        </p:spPr>
        <p:txBody>
          <a:bodyPr>
            <a:noAutofit/>
          </a:bodyPr>
          <a:lstStyle/>
          <a:p>
            <a:r>
              <a:rPr lang="cs-CZ" sz="2800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PROBLEMATICKÉ LOKALITY</a:t>
            </a: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A34C1D37-2950-469C-99CB-6D5C248EEDC6}"/>
              </a:ext>
            </a:extLst>
          </p:cNvPr>
          <p:cNvSpPr txBox="1"/>
          <p:nvPr/>
        </p:nvSpPr>
        <p:spPr>
          <a:xfrm>
            <a:off x="612793" y="5754016"/>
            <a:ext cx="18720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LUHOV</a:t>
            </a:r>
            <a:br>
              <a:rPr lang="cs-CZ" sz="1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-BRNIŠTĚ</a:t>
            </a:r>
            <a:br>
              <a:rPr lang="cs-CZ" sz="1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-TLUSTEC</a:t>
            </a:r>
            <a:endParaRPr lang="en-US" sz="10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38" name="TextBox 5">
            <a:extLst>
              <a:ext uri="{FF2B5EF4-FFF2-40B4-BE49-F238E27FC236}">
                <a16:creationId xmlns:a16="http://schemas.microsoft.com/office/drawing/2014/main" id="{A98C6ED5-0CBA-4EDE-A166-F37C60C5C33F}"/>
              </a:ext>
            </a:extLst>
          </p:cNvPr>
          <p:cNvSpPr txBox="1"/>
          <p:nvPr/>
        </p:nvSpPr>
        <p:spPr>
          <a:xfrm>
            <a:off x="2414728" y="5757334"/>
            <a:ext cx="203445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VÁCLAVICE </a:t>
            </a:r>
            <a:br>
              <a:rPr lang="cs-CZ" sz="1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U HRÁDKU </a:t>
            </a:r>
            <a:br>
              <a:rPr lang="cs-CZ" sz="1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NAD NISOU</a:t>
            </a:r>
            <a:endParaRPr lang="en-US" sz="10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4" name="TextBox 5">
            <a:extLst>
              <a:ext uri="{FF2B5EF4-FFF2-40B4-BE49-F238E27FC236}">
                <a16:creationId xmlns:a16="http://schemas.microsoft.com/office/drawing/2014/main" id="{6071CF1C-7A30-416F-BE67-1ADBAD74EC99}"/>
              </a:ext>
            </a:extLst>
          </p:cNvPr>
          <p:cNvSpPr txBox="1"/>
          <p:nvPr/>
        </p:nvSpPr>
        <p:spPr>
          <a:xfrm>
            <a:off x="4426857" y="6083537"/>
            <a:ext cx="203445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JÍTRAVA</a:t>
            </a:r>
            <a:endParaRPr lang="en-US" sz="10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id="{B04DB632-47E2-40B4-BCD0-43BAE4F6D374}"/>
              </a:ext>
            </a:extLst>
          </p:cNvPr>
          <p:cNvSpPr txBox="1"/>
          <p:nvPr/>
        </p:nvSpPr>
        <p:spPr>
          <a:xfrm>
            <a:off x="6450149" y="6083537"/>
            <a:ext cx="173300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cs-CZ" sz="1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BOHATICE</a:t>
            </a:r>
            <a:endParaRPr lang="en-US" sz="1000" b="1" spc="3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F952C44A-F071-436A-BFE7-C19F611DB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93" b="99535" l="171" r="994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5291" y="1476832"/>
            <a:ext cx="5991498" cy="439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ál 3">
            <a:extLst>
              <a:ext uri="{FF2B5EF4-FFF2-40B4-BE49-F238E27FC236}">
                <a16:creationId xmlns:a16="http://schemas.microsoft.com/office/drawing/2014/main" id="{DF5556EB-9476-4EC1-BE55-B5853D989735}"/>
              </a:ext>
            </a:extLst>
          </p:cNvPr>
          <p:cNvSpPr/>
          <p:nvPr/>
        </p:nvSpPr>
        <p:spPr>
          <a:xfrm>
            <a:off x="3361509" y="3492137"/>
            <a:ext cx="243840" cy="261257"/>
          </a:xfrm>
          <a:prstGeom prst="ellipse">
            <a:avLst/>
          </a:prstGeom>
          <a:noFill/>
          <a:ln w="28575">
            <a:solidFill>
              <a:srgbClr val="2782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1" name="Ovál 30">
            <a:extLst>
              <a:ext uri="{FF2B5EF4-FFF2-40B4-BE49-F238E27FC236}">
                <a16:creationId xmlns:a16="http://schemas.microsoft.com/office/drawing/2014/main" id="{E905CD5E-CE8B-46B3-A30A-6409CC1AA2A3}"/>
              </a:ext>
            </a:extLst>
          </p:cNvPr>
          <p:cNvSpPr/>
          <p:nvPr/>
        </p:nvSpPr>
        <p:spPr>
          <a:xfrm>
            <a:off x="4235823" y="2512423"/>
            <a:ext cx="243840" cy="261257"/>
          </a:xfrm>
          <a:prstGeom prst="ellipse">
            <a:avLst/>
          </a:prstGeom>
          <a:noFill/>
          <a:ln w="28575">
            <a:solidFill>
              <a:srgbClr val="2782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Ovál 31">
            <a:extLst>
              <a:ext uri="{FF2B5EF4-FFF2-40B4-BE49-F238E27FC236}">
                <a16:creationId xmlns:a16="http://schemas.microsoft.com/office/drawing/2014/main" id="{833D5698-12CD-4857-8978-B406B0EE3ED2}"/>
              </a:ext>
            </a:extLst>
          </p:cNvPr>
          <p:cNvSpPr/>
          <p:nvPr/>
        </p:nvSpPr>
        <p:spPr>
          <a:xfrm>
            <a:off x="3028788" y="3838786"/>
            <a:ext cx="243840" cy="261257"/>
          </a:xfrm>
          <a:prstGeom prst="ellipse">
            <a:avLst/>
          </a:prstGeom>
          <a:noFill/>
          <a:ln w="28575">
            <a:solidFill>
              <a:srgbClr val="2782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3" name="Ovál 32">
            <a:extLst>
              <a:ext uri="{FF2B5EF4-FFF2-40B4-BE49-F238E27FC236}">
                <a16:creationId xmlns:a16="http://schemas.microsoft.com/office/drawing/2014/main" id="{5CCD0229-DB46-43DD-BC4D-B7D55C6B4244}"/>
              </a:ext>
            </a:extLst>
          </p:cNvPr>
          <p:cNvSpPr/>
          <p:nvPr/>
        </p:nvSpPr>
        <p:spPr>
          <a:xfrm>
            <a:off x="3903101" y="3027298"/>
            <a:ext cx="243840" cy="261257"/>
          </a:xfrm>
          <a:prstGeom prst="ellipse">
            <a:avLst/>
          </a:prstGeom>
          <a:noFill/>
          <a:ln w="28575">
            <a:solidFill>
              <a:srgbClr val="2782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78720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 descr="Obsah obrázku příroda, hora&#10;&#10;Popis byl vytvořen automaticky">
            <a:extLst>
              <a:ext uri="{FF2B5EF4-FFF2-40B4-BE49-F238E27FC236}">
                <a16:creationId xmlns:a16="http://schemas.microsoft.com/office/drawing/2014/main" id="{CB7E50E4-D78A-4566-84F6-C9BB37193E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1320" y="4895963"/>
            <a:ext cx="4742472" cy="1838916"/>
          </a:xfrm>
          <a:prstGeom prst="rect">
            <a:avLst/>
          </a:prstGeom>
        </p:spPr>
      </p:pic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1320" y="533307"/>
            <a:ext cx="4844965" cy="382234"/>
          </a:xfrm>
        </p:spPr>
        <p:txBody>
          <a:bodyPr>
            <a:noAutofit/>
          </a:bodyPr>
          <a:lstStyle/>
          <a:p>
            <a:pPr algn="l"/>
            <a:r>
              <a:rPr lang="cs-CZ" sz="2000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LUHOV-BRNIŠTĚ-TLUSTEC</a:t>
            </a:r>
          </a:p>
        </p:txBody>
      </p:sp>
      <p:pic>
        <p:nvPicPr>
          <p:cNvPr id="6" name="Obrázek 5" descr="Obsah obrázku tráva, exteriér, pole, pastvina&#10;&#10;Popis byl vytvořen automaticky">
            <a:extLst>
              <a:ext uri="{FF2B5EF4-FFF2-40B4-BE49-F238E27FC236}">
                <a16:creationId xmlns:a16="http://schemas.microsoft.com/office/drawing/2014/main" id="{F9478060-3A49-474F-8442-9966FCEE9E6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49029"/>
            <a:ext cx="3683726" cy="2408971"/>
          </a:xfrm>
          <a:prstGeom prst="rect">
            <a:avLst/>
          </a:prstGeom>
        </p:spPr>
      </p:pic>
      <p:sp>
        <p:nvSpPr>
          <p:cNvPr id="25" name="TextBox 2">
            <a:extLst>
              <a:ext uri="{FF2B5EF4-FFF2-40B4-BE49-F238E27FC236}">
                <a16:creationId xmlns:a16="http://schemas.microsoft.com/office/drawing/2014/main" id="{40F43D71-F050-4020-8647-8A253F3CCAF0}"/>
              </a:ext>
            </a:extLst>
          </p:cNvPr>
          <p:cNvSpPr txBox="1"/>
          <p:nvPr/>
        </p:nvSpPr>
        <p:spPr>
          <a:xfrm>
            <a:off x="4974493" y="1452837"/>
            <a:ext cx="395179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UMOŽNIT OBNOVU VYUŽITÍ LOŽISKA</a:t>
            </a:r>
          </a:p>
          <a:p>
            <a:pPr lvl="0"/>
            <a:r>
              <a:rPr lang="cs-CZ" sz="1000" b="1" spc="300" dirty="0">
                <a:solidFill>
                  <a:srgbClr val="FF5050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(ZA PŘÍSNĚ DEFINOVANÝCH PODMÍNEK)</a:t>
            </a:r>
            <a:endParaRPr lang="en-US" sz="1000" b="1" spc="300" dirty="0">
              <a:solidFill>
                <a:srgbClr val="FF5050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2D213D73-1032-4F13-9C45-310C61E2F06B}"/>
              </a:ext>
            </a:extLst>
          </p:cNvPr>
          <p:cNvSpPr txBox="1"/>
          <p:nvPr/>
        </p:nvSpPr>
        <p:spPr>
          <a:xfrm>
            <a:off x="4169507" y="1452837"/>
            <a:ext cx="69043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B.4.15.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9" name="TextBox 2">
            <a:extLst>
              <a:ext uri="{FF2B5EF4-FFF2-40B4-BE49-F238E27FC236}">
                <a16:creationId xmlns:a16="http://schemas.microsoft.com/office/drawing/2014/main" id="{210C9798-0A07-4DAF-875A-F4679AB687FB}"/>
              </a:ext>
            </a:extLst>
          </p:cNvPr>
          <p:cNvSpPr txBox="1"/>
          <p:nvPr/>
        </p:nvSpPr>
        <p:spPr>
          <a:xfrm>
            <a:off x="4974494" y="1907177"/>
            <a:ext cx="376890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VYUŽITÍ SUROVINY VÝHRADNĚ PRO POTŘEBY A STAVBY V LK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1" name="TextBox 2">
            <a:extLst>
              <a:ext uri="{FF2B5EF4-FFF2-40B4-BE49-F238E27FC236}">
                <a16:creationId xmlns:a16="http://schemas.microsoft.com/office/drawing/2014/main" id="{6789836E-A643-4D90-9490-37710A5BB936}"/>
              </a:ext>
            </a:extLst>
          </p:cNvPr>
          <p:cNvSpPr txBox="1"/>
          <p:nvPr/>
        </p:nvSpPr>
        <p:spPr>
          <a:xfrm>
            <a:off x="4169507" y="1907177"/>
            <a:ext cx="69043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B.4.16.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2" name="TextBox 2">
            <a:extLst>
              <a:ext uri="{FF2B5EF4-FFF2-40B4-BE49-F238E27FC236}">
                <a16:creationId xmlns:a16="http://schemas.microsoft.com/office/drawing/2014/main" id="{652272AE-2753-4438-A5EB-DB1A6E3A6A0C}"/>
              </a:ext>
            </a:extLst>
          </p:cNvPr>
          <p:cNvSpPr txBox="1"/>
          <p:nvPr/>
        </p:nvSpPr>
        <p:spPr>
          <a:xfrm>
            <a:off x="4974493" y="2380422"/>
            <a:ext cx="3951791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REKULTIVACE A SANACE JIŽ V PRŮBĚHU TĚŽBY </a:t>
            </a:r>
            <a:r>
              <a:rPr lang="cs-CZ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(BEZPEČNÝ SKLON STĚN, VYTVOŘENÍ NOVÝCH BIOTOPŮ)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3" name="TextBox 2">
            <a:extLst>
              <a:ext uri="{FF2B5EF4-FFF2-40B4-BE49-F238E27FC236}">
                <a16:creationId xmlns:a16="http://schemas.microsoft.com/office/drawing/2014/main" id="{1BD3F38F-4E25-4ABD-B9F7-25416BF84711}"/>
              </a:ext>
            </a:extLst>
          </p:cNvPr>
          <p:cNvSpPr txBox="1"/>
          <p:nvPr/>
        </p:nvSpPr>
        <p:spPr>
          <a:xfrm>
            <a:off x="4169507" y="2380422"/>
            <a:ext cx="69043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B.4.17.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5" name="TextBox 2">
            <a:extLst>
              <a:ext uri="{FF2B5EF4-FFF2-40B4-BE49-F238E27FC236}">
                <a16:creationId xmlns:a16="http://schemas.microsoft.com/office/drawing/2014/main" id="{75D1657A-A0F1-4D9B-9325-ED1065A5DFF3}"/>
              </a:ext>
            </a:extLst>
          </p:cNvPr>
          <p:cNvSpPr txBox="1"/>
          <p:nvPr/>
        </p:nvSpPr>
        <p:spPr>
          <a:xfrm>
            <a:off x="4974494" y="2985686"/>
            <a:ext cx="376890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NÁVRH NA ZMENŠENÍ DOBÝVACÍHO PROSTORU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6" name="TextBox 2">
            <a:extLst>
              <a:ext uri="{FF2B5EF4-FFF2-40B4-BE49-F238E27FC236}">
                <a16:creationId xmlns:a16="http://schemas.microsoft.com/office/drawing/2014/main" id="{FEC26F65-BB72-4674-ABA5-37645495F172}"/>
              </a:ext>
            </a:extLst>
          </p:cNvPr>
          <p:cNvSpPr txBox="1"/>
          <p:nvPr/>
        </p:nvSpPr>
        <p:spPr>
          <a:xfrm>
            <a:off x="4169507" y="2985686"/>
            <a:ext cx="69043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B.4.19.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7" name="TextBox 2">
            <a:extLst>
              <a:ext uri="{FF2B5EF4-FFF2-40B4-BE49-F238E27FC236}">
                <a16:creationId xmlns:a16="http://schemas.microsoft.com/office/drawing/2014/main" id="{8BB23BFA-85C7-4CBF-AE5C-F3177F71CF74}"/>
              </a:ext>
            </a:extLst>
          </p:cNvPr>
          <p:cNvSpPr txBox="1"/>
          <p:nvPr/>
        </p:nvSpPr>
        <p:spPr>
          <a:xfrm>
            <a:off x="4974494" y="3458931"/>
            <a:ext cx="376890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PODÍL TĚŽEBNÍ ORGANIZACE NA REALIZACI OBCHVATU LUHOVA</a:t>
            </a:r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8" name="TextBox 2">
            <a:extLst>
              <a:ext uri="{FF2B5EF4-FFF2-40B4-BE49-F238E27FC236}">
                <a16:creationId xmlns:a16="http://schemas.microsoft.com/office/drawing/2014/main" id="{EF29A531-D8D7-4F56-9E3F-682073D6A4F4}"/>
              </a:ext>
            </a:extLst>
          </p:cNvPr>
          <p:cNvSpPr txBox="1"/>
          <p:nvPr/>
        </p:nvSpPr>
        <p:spPr>
          <a:xfrm>
            <a:off x="4169507" y="3458931"/>
            <a:ext cx="69043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B.4.23.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59" name="TextBox 2">
            <a:extLst>
              <a:ext uri="{FF2B5EF4-FFF2-40B4-BE49-F238E27FC236}">
                <a16:creationId xmlns:a16="http://schemas.microsoft.com/office/drawing/2014/main" id="{8BF5E2D6-A80B-4ADF-9482-F9DCB9214416}"/>
              </a:ext>
            </a:extLst>
          </p:cNvPr>
          <p:cNvSpPr txBox="1"/>
          <p:nvPr/>
        </p:nvSpPr>
        <p:spPr>
          <a:xfrm>
            <a:off x="4974493" y="3972030"/>
            <a:ext cx="4036341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PŘEDNOSTNÍ PŘEPRAVA SUROVINY PO ŽELEZNICI V POMĚRU 90:10,</a:t>
            </a:r>
            <a:b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PRŮBĚŽNÉ SLEDOVÁNÍ PŘEPRAVY SUROVINY </a:t>
            </a:r>
            <a:b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</a:br>
            <a:r>
              <a:rPr lang="cs-CZ" sz="1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(PRŮJEZDOVÉ VÁHY, KAMEROVÉ SYSTÉMY, MONITORING HLUČNOSTI A PRAŠNOSTI)</a:t>
            </a:r>
            <a:endParaRPr lang="en-US" sz="1000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60" name="TextBox 2">
            <a:extLst>
              <a:ext uri="{FF2B5EF4-FFF2-40B4-BE49-F238E27FC236}">
                <a16:creationId xmlns:a16="http://schemas.microsoft.com/office/drawing/2014/main" id="{A37DD53F-E35C-4BC8-8455-3CE117E739A6}"/>
              </a:ext>
            </a:extLst>
          </p:cNvPr>
          <p:cNvSpPr txBox="1"/>
          <p:nvPr/>
        </p:nvSpPr>
        <p:spPr>
          <a:xfrm>
            <a:off x="4169507" y="3972030"/>
            <a:ext cx="69043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B.4.24.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pic>
        <p:nvPicPr>
          <p:cNvPr id="3" name="Obrázek 2" descr="Obsah obrázku tráva, exteriér, hora, pole&#10;&#10;Popis byl vytvořen automaticky">
            <a:extLst>
              <a:ext uri="{FF2B5EF4-FFF2-40B4-BE49-F238E27FC236}">
                <a16:creationId xmlns:a16="http://schemas.microsoft.com/office/drawing/2014/main" id="{73DFC66A-3A58-4C31-BF33-DE7FE32668B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683726" cy="1502447"/>
          </a:xfrm>
          <a:prstGeom prst="rect">
            <a:avLst/>
          </a:prstGeom>
        </p:spPr>
      </p:pic>
      <p:pic>
        <p:nvPicPr>
          <p:cNvPr id="19" name="Picture 2" descr="F:\PREZENTACE ARSP_LK\podklady\dp Tlustec.jpg">
            <a:extLst>
              <a:ext uri="{FF2B5EF4-FFF2-40B4-BE49-F238E27FC236}">
                <a16:creationId xmlns:a16="http://schemas.microsoft.com/office/drawing/2014/main" id="{463237BE-D8AC-4DDB-8030-648F819D75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490783"/>
            <a:ext cx="3683726" cy="3008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636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H:\AAA-PREZENTACE-LK\Podklady_mapy\sCANy_3d\prezentace_naposledy - 201612120646441\Kopec_dp.tif">
            <a:extLst>
              <a:ext uri="{FF2B5EF4-FFF2-40B4-BE49-F238E27FC236}">
                <a16:creationId xmlns:a16="http://schemas.microsoft.com/office/drawing/2014/main" id="{D717B525-E7C8-4314-A93C-5468D766D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473" y="372386"/>
            <a:ext cx="6081424" cy="3299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702" y="4932921"/>
            <a:ext cx="4844965" cy="382234"/>
          </a:xfrm>
        </p:spPr>
        <p:txBody>
          <a:bodyPr>
            <a:noAutofit/>
          </a:bodyPr>
          <a:lstStyle/>
          <a:p>
            <a:pPr algn="l"/>
            <a:r>
              <a:rPr lang="cs-CZ" sz="2400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LUHOV-BRNIŠTĚ</a:t>
            </a:r>
            <a:br>
              <a:rPr lang="cs-CZ" sz="2400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-TLUSTEC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87D1F923-CEE6-48E3-9940-45C95F370B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87410" y="3831678"/>
            <a:ext cx="4456590" cy="3026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10338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FA57DC-FA85-4572-90D7-B093D2DF7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cs-CZ"/>
          </a:p>
        </p:txBody>
      </p:sp>
      <p:pic>
        <p:nvPicPr>
          <p:cNvPr id="3" name="Picture 2" descr="H:\SUROVINOVKA LK_2021_Svoboda_TLUSTEC\OPRAVA FINAL TEXTU-RSP LK\2022_Prezentace\Kamenivo_SZ-32_63_B0_BI_BII -okruh.jpg">
            <a:extLst>
              <a:ext uri="{FF2B5EF4-FFF2-40B4-BE49-F238E27FC236}">
                <a16:creationId xmlns:a16="http://schemas.microsoft.com/office/drawing/2014/main" id="{C3B937F2-5EAE-4307-878F-71D1426F7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458" y="198120"/>
            <a:ext cx="8730235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0687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FA57DC-FA85-4572-90D7-B093D2DF7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cs-CZ"/>
          </a:p>
        </p:txBody>
      </p:sp>
      <p:pic>
        <p:nvPicPr>
          <p:cNvPr id="3" name="Picture 2" descr="H:\SUROVINOVKA LK_2021_Svoboda_TLUSTEC\OPRAVA FINAL TEXTU-RSP LK\2022_Prezentace\Kamenivo_SZ-0_32_kv- okruh.jpg">
            <a:extLst>
              <a:ext uri="{FF2B5EF4-FFF2-40B4-BE49-F238E27FC236}">
                <a16:creationId xmlns:a16="http://schemas.microsoft.com/office/drawing/2014/main" id="{7BFE2709-0675-45B8-8E96-A751A5A30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" y="327659"/>
            <a:ext cx="8775190" cy="620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8806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918648D9-A6BF-4497-8A8D-7A8B140BC4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87974"/>
            <a:ext cx="9144000" cy="4970026"/>
          </a:xfrm>
          <a:prstGeom prst="rect">
            <a:avLst/>
          </a:prstGeom>
        </p:spPr>
      </p:pic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766" y="533307"/>
            <a:ext cx="8351519" cy="382234"/>
          </a:xfrm>
        </p:spPr>
        <p:txBody>
          <a:bodyPr>
            <a:noAutofit/>
          </a:bodyPr>
          <a:lstStyle/>
          <a:p>
            <a:pPr algn="l"/>
            <a:r>
              <a:rPr lang="cs-CZ" sz="2000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VÁCLAVICE U HRÁDKU NAD NISOU (UHELNÁ)</a:t>
            </a: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40F43D71-F050-4020-8647-8A253F3CCAF0}"/>
              </a:ext>
            </a:extLst>
          </p:cNvPr>
          <p:cNvSpPr txBox="1"/>
          <p:nvPr/>
        </p:nvSpPr>
        <p:spPr>
          <a:xfrm>
            <a:off x="1562630" y="1621870"/>
            <a:ext cx="4130875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RESPEKTOVAT KVALITNÍ PRŮZKUMEM OVĚŘENÉ ZDROJE PÍSKŮ A ŠTERKOPÍSKŮ LOŽISKA V SOULADU S PLATNÝMI PŘEDPISY</a:t>
            </a:r>
          </a:p>
          <a:p>
            <a:pPr lvl="0"/>
            <a:endParaRPr lang="cs-CZ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 lvl="0"/>
            <a:r>
              <a:rPr lang="cs-CZ" sz="1000" b="1" spc="300" dirty="0">
                <a:solidFill>
                  <a:srgbClr val="FF5050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 VYUŽITÍM LOŽISKA SE V NÁVRHOVÉM OBDOBÍ NEPOČÍTÁ VZHLEDEM KE KUMULACI PŘESHRANIČNÍHO VLIVU TĚŽBY LIGNITU NA LOŽISKU TURÓW</a:t>
            </a:r>
            <a:endParaRPr lang="en-US" sz="1000" b="1" spc="300" dirty="0">
              <a:solidFill>
                <a:srgbClr val="FF5050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2D213D73-1032-4F13-9C45-310C61E2F06B}"/>
              </a:ext>
            </a:extLst>
          </p:cNvPr>
          <p:cNvSpPr txBox="1"/>
          <p:nvPr/>
        </p:nvSpPr>
        <p:spPr>
          <a:xfrm>
            <a:off x="757643" y="1621870"/>
            <a:ext cx="130304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B.4.52.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A1694625-A6F4-4049-9069-2E66A0E2BA1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2845" y="1323101"/>
            <a:ext cx="3202083" cy="29173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11690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14" y="533307"/>
            <a:ext cx="8351519" cy="382234"/>
          </a:xfrm>
        </p:spPr>
        <p:txBody>
          <a:bodyPr>
            <a:noAutofit/>
          </a:bodyPr>
          <a:lstStyle/>
          <a:p>
            <a:r>
              <a:rPr lang="cs-CZ" sz="2400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JÍTRAVA</a:t>
            </a: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40F43D71-F050-4020-8647-8A253F3CCAF0}"/>
              </a:ext>
            </a:extLst>
          </p:cNvPr>
          <p:cNvSpPr txBox="1"/>
          <p:nvPr/>
        </p:nvSpPr>
        <p:spPr>
          <a:xfrm>
            <a:off x="1717488" y="1725015"/>
            <a:ext cx="6599198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SUROVINOVÁ REZERVA ZA DOTĚŽOVANÁ LOŽISKA RYNOLTICE 2, GRABŠTEJN, OLDŘICHOV U HRÁDKU, CHOTYNĚ 2-VÁCLAVICE</a:t>
            </a:r>
          </a:p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 </a:t>
            </a:r>
          </a:p>
          <a:p>
            <a:pPr lvl="0"/>
            <a:r>
              <a:rPr lang="cs-CZ" sz="1000" b="1" spc="300" dirty="0">
                <a:solidFill>
                  <a:srgbClr val="FF5050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S VYUŽITÍM LOŽISKA SE V SOUČASNÉ DOBĚ NEPOČÍTÁ</a:t>
            </a:r>
          </a:p>
          <a:p>
            <a:pPr lvl="0"/>
            <a:endParaRPr lang="cs-CZ" sz="1000" b="1" spc="300" dirty="0">
              <a:solidFill>
                <a:srgbClr val="FF5050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 lvl="0"/>
            <a:r>
              <a:rPr lang="cs-CZ" sz="1000" b="1" spc="300" dirty="0">
                <a:solidFill>
                  <a:srgbClr val="FF5050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NEZBYTNOU PODMÍNKOU ZAHÁJENÍ TĚŽBY BUDE PODROBNÝ HYDROGEOLOGICKÝ PRŮZKUM</a:t>
            </a:r>
            <a:endParaRPr lang="en-US" sz="1000" b="1" spc="300" dirty="0">
              <a:solidFill>
                <a:srgbClr val="FF5050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2D213D73-1032-4F13-9C45-310C61E2F06B}"/>
              </a:ext>
            </a:extLst>
          </p:cNvPr>
          <p:cNvSpPr txBox="1"/>
          <p:nvPr/>
        </p:nvSpPr>
        <p:spPr>
          <a:xfrm>
            <a:off x="912500" y="1725015"/>
            <a:ext cx="130304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B.4.51.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4D88752-DA1D-4B20-BAE8-B44AFFCF9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15447"/>
            <a:ext cx="9144000" cy="324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57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14" y="533307"/>
            <a:ext cx="8351519" cy="382234"/>
          </a:xfrm>
        </p:spPr>
        <p:txBody>
          <a:bodyPr>
            <a:noAutofit/>
          </a:bodyPr>
          <a:lstStyle/>
          <a:p>
            <a:r>
              <a:rPr lang="cs-CZ" sz="2400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BOHATICE</a:t>
            </a: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40F43D71-F050-4020-8647-8A253F3CCAF0}"/>
              </a:ext>
            </a:extLst>
          </p:cNvPr>
          <p:cNvSpPr txBox="1"/>
          <p:nvPr/>
        </p:nvSpPr>
        <p:spPr>
          <a:xfrm>
            <a:off x="1717488" y="1394087"/>
            <a:ext cx="6599198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ZAHÁJIT OTVÍRKU LOŽISKA PERTOLTICE POD RALSKEM</a:t>
            </a:r>
          </a:p>
          <a:p>
            <a:pPr lvl="0"/>
            <a:endParaRPr lang="cs-CZ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NÁHRADA ZA LOŽISKA VELKÝ GRUNOV (VÝHRADNÍ I NEVÝHRADNÍ), RYNOLTICE 2, CHOTYNĚ A ŽIZNÍKOV</a:t>
            </a:r>
          </a:p>
          <a:p>
            <a:pPr lvl="0"/>
            <a:endParaRPr lang="cs-CZ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 lvl="0"/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47" name="TextBox 2">
            <a:extLst>
              <a:ext uri="{FF2B5EF4-FFF2-40B4-BE49-F238E27FC236}">
                <a16:creationId xmlns:a16="http://schemas.microsoft.com/office/drawing/2014/main" id="{2D213D73-1032-4F13-9C45-310C61E2F06B}"/>
              </a:ext>
            </a:extLst>
          </p:cNvPr>
          <p:cNvSpPr txBox="1"/>
          <p:nvPr/>
        </p:nvSpPr>
        <p:spPr>
          <a:xfrm>
            <a:off x="912500" y="1394087"/>
            <a:ext cx="130304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B.4.45.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tráva, exteriér, obloha, pole&#10;&#10;Popis byl vytvořen automaticky">
            <a:extLst>
              <a:ext uri="{FF2B5EF4-FFF2-40B4-BE49-F238E27FC236}">
                <a16:creationId xmlns:a16="http://schemas.microsoft.com/office/drawing/2014/main" id="{C39279AB-3ADF-4603-A348-E9A5CF435E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0817" y="3846093"/>
            <a:ext cx="3823184" cy="3011907"/>
          </a:xfrm>
          <a:prstGeom prst="rect">
            <a:avLst/>
          </a:prstGeom>
        </p:spPr>
      </p:pic>
      <p:sp>
        <p:nvSpPr>
          <p:cNvPr id="12" name="TextBox 2">
            <a:extLst>
              <a:ext uri="{FF2B5EF4-FFF2-40B4-BE49-F238E27FC236}">
                <a16:creationId xmlns:a16="http://schemas.microsoft.com/office/drawing/2014/main" id="{8B1312DE-FE2C-479D-ACD1-E4FB4D5290D6}"/>
              </a:ext>
            </a:extLst>
          </p:cNvPr>
          <p:cNvSpPr txBox="1"/>
          <p:nvPr/>
        </p:nvSpPr>
        <p:spPr>
          <a:xfrm>
            <a:off x="1717488" y="2315928"/>
            <a:ext cx="7365552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NUTNOST ZPRACOVAT HYDROGEOLOGICKÝ PRŮZKUM</a:t>
            </a:r>
          </a:p>
          <a:p>
            <a:pPr lvl="0"/>
            <a:endParaRPr lang="cs-CZ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 lvl="0"/>
            <a:r>
              <a:rPr lang="cs-CZ" sz="10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PROVÁDĚT PRAVIDELNÝ MONITORING HLADINY PODZEMNÍ VODY</a:t>
            </a:r>
          </a:p>
          <a:p>
            <a:pPr lvl="0"/>
            <a:endParaRPr lang="cs-CZ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 lvl="0"/>
            <a:endParaRPr lang="cs-CZ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 lvl="0"/>
            <a:endParaRPr lang="cs-CZ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 lvl="0"/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92588349-A916-4112-B68B-1C3B23BB7D9F}"/>
              </a:ext>
            </a:extLst>
          </p:cNvPr>
          <p:cNvSpPr txBox="1"/>
          <p:nvPr/>
        </p:nvSpPr>
        <p:spPr>
          <a:xfrm>
            <a:off x="912500" y="2315928"/>
            <a:ext cx="130304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B.4.46.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0034BCB8-F8B2-4918-BA0E-C01A9F2E74B4}"/>
              </a:ext>
            </a:extLst>
          </p:cNvPr>
          <p:cNvSpPr txBox="1"/>
          <p:nvPr/>
        </p:nvSpPr>
        <p:spPr>
          <a:xfrm>
            <a:off x="1717488" y="3237769"/>
            <a:ext cx="7365552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rgbClr val="FF5050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ZAJISTIT TRVALÉ ZÁSOBOVÁNÍ OBCE BOHATICE PITNOU VODOU</a:t>
            </a:r>
          </a:p>
          <a:p>
            <a:pPr lvl="0"/>
            <a:endParaRPr lang="cs-CZ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 lvl="0"/>
            <a:endParaRPr lang="cs-CZ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 lvl="0"/>
            <a:endParaRPr lang="cs-CZ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  <a:p>
            <a:pPr lvl="0"/>
            <a:endParaRPr lang="en-US" sz="100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88BC922F-E859-4739-8C70-B6C8DE0B4544}"/>
              </a:ext>
            </a:extLst>
          </p:cNvPr>
          <p:cNvSpPr txBox="1"/>
          <p:nvPr/>
        </p:nvSpPr>
        <p:spPr>
          <a:xfrm>
            <a:off x="912500" y="3237769"/>
            <a:ext cx="1303043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cs-CZ" sz="1000" b="1" spc="300" dirty="0">
                <a:solidFill>
                  <a:srgbClr val="27829E"/>
                </a:solidFill>
                <a:latin typeface="Arial" panose="020B0604020202020204" pitchFamily="34" charset="0"/>
                <a:ea typeface="Titillium" charset="0"/>
                <a:cs typeface="Arial" panose="020B0604020202020204" pitchFamily="34" charset="0"/>
              </a:rPr>
              <a:t>B.4.47.</a:t>
            </a:r>
            <a:endParaRPr lang="en-US" sz="1000" b="1" spc="300" dirty="0">
              <a:solidFill>
                <a:srgbClr val="27829E"/>
              </a:solidFill>
              <a:latin typeface="Arial" panose="020B0604020202020204" pitchFamily="34" charset="0"/>
              <a:ea typeface="Titillium" charset="0"/>
              <a:cs typeface="Arial" panose="020B0604020202020204" pitchFamily="34" charset="0"/>
            </a:endParaRPr>
          </a:p>
        </p:txBody>
      </p:sp>
      <p:pic>
        <p:nvPicPr>
          <p:cNvPr id="11" name="Picture 2" descr="F:\PREZENTACE ARSP_LK\podklady\dp Bohatice.jpg">
            <a:extLst>
              <a:ext uri="{FF2B5EF4-FFF2-40B4-BE49-F238E27FC236}">
                <a16:creationId xmlns:a16="http://schemas.microsoft.com/office/drawing/2014/main" id="{D396A48C-1496-49ED-A672-FBA3825658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2915" y="3846093"/>
            <a:ext cx="5426094" cy="301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5804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:\AAA-PREZENTACE-LK\Podklady_mapy\sCANy_3d\prezentace2 - 201612091243201\Pertoltice_PR.tif">
            <a:extLst>
              <a:ext uri="{FF2B5EF4-FFF2-40B4-BE49-F238E27FC236}">
                <a16:creationId xmlns:a16="http://schemas.microsoft.com/office/drawing/2014/main" id="{ED6E480B-3CBD-4F48-957C-6D3935E5B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2151018"/>
            <a:ext cx="9174155" cy="4977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8605" y="584252"/>
            <a:ext cx="4844965" cy="382234"/>
          </a:xfrm>
        </p:spPr>
        <p:txBody>
          <a:bodyPr>
            <a:noAutofit/>
          </a:bodyPr>
          <a:lstStyle/>
          <a:p>
            <a:pPr algn="l"/>
            <a:r>
              <a:rPr lang="cs-CZ" sz="2800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BOHATICE</a:t>
            </a:r>
          </a:p>
        </p:txBody>
      </p:sp>
    </p:spTree>
    <p:extLst>
      <p:ext uri="{BB962C8B-B14F-4D97-AF65-F5344CB8AC3E}">
        <p14:creationId xmlns:p14="http://schemas.microsoft.com/office/powerpoint/2010/main" val="22813536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G:\AAA-PREZENTACE-LK\Podklady_mapy\sCANy_3d\prezentace3 - 201612091333401\Smrci.tif">
            <a:extLst>
              <a:ext uri="{FF2B5EF4-FFF2-40B4-BE49-F238E27FC236}">
                <a16:creationId xmlns:a16="http://schemas.microsoft.com/office/drawing/2014/main" id="{E450D114-A12E-4DD8-AD5B-0194211A14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068" y="266267"/>
            <a:ext cx="9079932" cy="3604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F:\PREZENTACE ARSP_LK\podklady\CHUCHELNA.jpg">
            <a:extLst>
              <a:ext uri="{FF2B5EF4-FFF2-40B4-BE49-F238E27FC236}">
                <a16:creationId xmlns:a16="http://schemas.microsoft.com/office/drawing/2014/main" id="{8D281E5D-D848-47AA-A331-B3A0DD77E4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3870631"/>
            <a:ext cx="4720046" cy="298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3436" y="5091145"/>
            <a:ext cx="3776393" cy="382234"/>
          </a:xfrm>
        </p:spPr>
        <p:txBody>
          <a:bodyPr>
            <a:noAutofit/>
          </a:bodyPr>
          <a:lstStyle/>
          <a:p>
            <a:pPr algn="l"/>
            <a:r>
              <a:rPr lang="cs-CZ" sz="2400" cap="all" spc="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Kamenolomy</a:t>
            </a:r>
            <a:r>
              <a:rPr lang="cs-CZ" sz="2400" cap="all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Smrčí 2 a 3,  Záhoří–Proseč a Chuchelna (Záhoří-Proseč) S DP CHUCHELNA I</a:t>
            </a:r>
          </a:p>
        </p:txBody>
      </p:sp>
    </p:spTree>
    <p:extLst>
      <p:ext uri="{BB962C8B-B14F-4D97-AF65-F5344CB8AC3E}">
        <p14:creationId xmlns:p14="http://schemas.microsoft.com/office/powerpoint/2010/main" val="22068704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4" y="962811"/>
            <a:ext cx="7977052" cy="382234"/>
          </a:xfrm>
        </p:spPr>
        <p:txBody>
          <a:bodyPr>
            <a:noAutofit/>
          </a:bodyPr>
          <a:lstStyle/>
          <a:p>
            <a:pPr algn="l"/>
            <a:r>
              <a:rPr lang="cs-CZ" sz="2400" cap="all" spc="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Plánovaná pískovna</a:t>
            </a:r>
            <a:r>
              <a:rPr lang="cs-CZ" sz="2400" cap="all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cs-CZ" sz="2400" cap="all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cap="all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Arnoltice-Pertoltice </a:t>
            </a:r>
            <a:br>
              <a:rPr lang="cs-CZ" sz="2400" cap="all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cap="all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cs-CZ" sz="2400" cap="all" spc="450" dirty="0" err="1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</a:t>
            </a:r>
            <a:r>
              <a:rPr lang="cs-CZ" sz="2400" cap="all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dolní </a:t>
            </a:r>
            <a:r>
              <a:rPr lang="cs-CZ" sz="2400" cap="all" spc="450" dirty="0" err="1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pertoltice</a:t>
            </a:r>
            <a:endParaRPr lang="cs-CZ" sz="2400" cap="all" spc="450" dirty="0">
              <a:solidFill>
                <a:srgbClr val="27829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8">
            <a:extLst>
              <a:ext uri="{FF2B5EF4-FFF2-40B4-BE49-F238E27FC236}">
                <a16:creationId xmlns:a16="http://schemas.microsoft.com/office/drawing/2014/main" id="{B60F7951-AC72-415C-AC43-59F4FB667EF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046" y="1846218"/>
            <a:ext cx="8966694" cy="487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6255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C8857E75-1E28-4E44-BB85-322A8938C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4" y="962811"/>
            <a:ext cx="7977052" cy="382234"/>
          </a:xfrm>
        </p:spPr>
        <p:txBody>
          <a:bodyPr>
            <a:noAutofit/>
          </a:bodyPr>
          <a:lstStyle/>
          <a:p>
            <a:pPr algn="l"/>
            <a:r>
              <a:rPr lang="cs-CZ" sz="2400" cap="all" spc="4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Plánovaná pískovna</a:t>
            </a:r>
            <a:r>
              <a:rPr lang="cs-CZ" sz="2400" cap="all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cs-CZ" sz="2400" cap="all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cap="all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krásný les-Raspenava </a:t>
            </a:r>
            <a:br>
              <a:rPr lang="cs-CZ" sz="2400" cap="all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400" cap="all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cs-CZ" sz="2400" cap="all" spc="450" dirty="0" err="1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</a:t>
            </a:r>
            <a:r>
              <a:rPr lang="cs-CZ" sz="2400" cap="all" spc="450" dirty="0">
                <a:solidFill>
                  <a:srgbClr val="2782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krásný les I</a:t>
            </a:r>
          </a:p>
        </p:txBody>
      </p:sp>
      <p:pic>
        <p:nvPicPr>
          <p:cNvPr id="4" name="Obrázek 6">
            <a:extLst>
              <a:ext uri="{FF2B5EF4-FFF2-40B4-BE49-F238E27FC236}">
                <a16:creationId xmlns:a16="http://schemas.microsoft.com/office/drawing/2014/main" id="{4896FC45-F193-4C31-A81F-8F4741643B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53" y="1707569"/>
            <a:ext cx="8966694" cy="487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4533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délník 17">
            <a:extLst>
              <a:ext uri="{FF2B5EF4-FFF2-40B4-BE49-F238E27FC236}">
                <a16:creationId xmlns:a16="http://schemas.microsoft.com/office/drawing/2014/main" id="{0E2EB4DD-EA71-44D5-90ED-C69A547BC04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782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6129437-DE73-4FBE-93D7-932214E30D7A}"/>
              </a:ext>
            </a:extLst>
          </p:cNvPr>
          <p:cNvSpPr txBox="1">
            <a:spLocks/>
          </p:cNvSpPr>
          <p:nvPr/>
        </p:nvSpPr>
        <p:spPr>
          <a:xfrm>
            <a:off x="396240" y="1775302"/>
            <a:ext cx="8351519" cy="67718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400" spc="4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DĚKUJEME ZA POZORNOST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D9F5289A-9FE2-4F25-BC62-23AEB5B73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93" b="99535" l="171" r="9948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5320" y="1775302"/>
            <a:ext cx="6167846" cy="4522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3A26908-3C1F-4AAB-9A04-E64790A9CE9F}"/>
              </a:ext>
            </a:extLst>
          </p:cNvPr>
          <p:cNvSpPr txBox="1">
            <a:spLocks/>
          </p:cNvSpPr>
          <p:nvPr/>
        </p:nvSpPr>
        <p:spPr>
          <a:xfrm>
            <a:off x="616130" y="6204568"/>
            <a:ext cx="4706983" cy="50964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1600" spc="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WWW.KRAJ-LBC.CZ/RSP</a:t>
            </a:r>
            <a:endParaRPr lang="cs-CZ" sz="1600" spc="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915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8892</TotalTime>
  <Words>1441</Words>
  <Application>Microsoft Office PowerPoint</Application>
  <PresentationFormat>Předvádění na obrazovce (4:3)</PresentationFormat>
  <Paragraphs>467</Paragraphs>
  <Slides>36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43" baseType="lpstr">
      <vt:lpstr>Arial</vt:lpstr>
      <vt:lpstr>Calibri</vt:lpstr>
      <vt:lpstr>Calibri Light</vt:lpstr>
      <vt:lpstr>Source Sans Pro</vt:lpstr>
      <vt:lpstr>Titillium</vt:lpstr>
      <vt:lpstr>Titillium Bd</vt:lpstr>
      <vt:lpstr>Office Theme</vt:lpstr>
      <vt:lpstr>Prezentace aplikace PowerPoint</vt:lpstr>
      <vt:lpstr>Prezentace aplikace PowerPoint</vt:lpstr>
      <vt:lpstr>Prezentace aplikace PowerPoint</vt:lpstr>
      <vt:lpstr>HISTORIE POŘIZOVÁNÍ  DOKUMENTU</vt:lpstr>
      <vt:lpstr>POSTUP ZPRACOVÁNÍ DOKUMENTU</vt:lpstr>
      <vt:lpstr>POSTUP ZPRACOVÁNÍ DOKUMENTU</vt:lpstr>
      <vt:lpstr>POSTUP ZPRACOVÁNÍ DOKUMENTU</vt:lpstr>
      <vt:lpstr>POSTUP ZPRACOVÁNÍ DOKUMENTU</vt:lpstr>
      <vt:lpstr>POSTUP ZPRACOVÁNÍ DOKUMENTU</vt:lpstr>
      <vt:lpstr>POSTUP ZPRACOVÁNÍ DOKUMENTU</vt:lpstr>
      <vt:lpstr>POSTUP ZPRACOVÁNÍ DOKUMENTU</vt:lpstr>
      <vt:lpstr>POSTUP ZPRACOVÁNÍ DOKUMENTU</vt:lpstr>
      <vt:lpstr>WWW.KRAJ-LBC.CZ/RSP</vt:lpstr>
      <vt:lpstr>PŘEDSTAVENÍ OBSAHU DOKUMENTU</vt:lpstr>
      <vt:lpstr>ANALYTICKÁ ČÁST</vt:lpstr>
      <vt:lpstr>PODROBNÁ CHARAKTERISTIKA LOŽISEK</vt:lpstr>
      <vt:lpstr>ZÁKLADNÍ STATISTICKÁ DATA</vt:lpstr>
      <vt:lpstr>VÝVOJ TĚŽBY</vt:lpstr>
      <vt:lpstr>VÝVOJ TĚŽBY VÝHRADNÍCH LOŽISEK STAVEBNÍHO KAMENE</vt:lpstr>
      <vt:lpstr>VÝVOJ TĚŽBY NEVÝHRADNÍCH LOŽISEK STAVEBNÍHO KAMENE</vt:lpstr>
      <vt:lpstr>VÝVOJ CELKOVÉ PRODUKCE  VŠECH VYUŽÍVANÝCH KOMODIT</vt:lpstr>
      <vt:lpstr>NÁVRHOVÁ ČÁST</vt:lpstr>
      <vt:lpstr>NÁVRH ÚKOLŮ</vt:lpstr>
      <vt:lpstr>PROBLEMATICKÉ LOKALITY</vt:lpstr>
      <vt:lpstr>LUHOV-BRNIŠTĚ-TLUSTEC</vt:lpstr>
      <vt:lpstr>LUHOV-BRNIŠTĚ -TLUSTEC</vt:lpstr>
      <vt:lpstr>Prezentace aplikace PowerPoint</vt:lpstr>
      <vt:lpstr>Prezentace aplikace PowerPoint</vt:lpstr>
      <vt:lpstr>VÁCLAVICE U HRÁDKU NAD NISOU (UHELNÁ)</vt:lpstr>
      <vt:lpstr>JÍTRAVA</vt:lpstr>
      <vt:lpstr>BOHATICE</vt:lpstr>
      <vt:lpstr>BOHATICE</vt:lpstr>
      <vt:lpstr>Kamenolomy Smrčí 2 a 3,  Záhoří–Proseč a Chuchelna (Záhoří-Proseč) S DP CHUCHELNA I</vt:lpstr>
      <vt:lpstr>Plánovaná pískovna  Arnoltice-Pertoltice  s dp dolní pertoltice</vt:lpstr>
      <vt:lpstr>Plánovaná pískovna  krásný les-Raspenava  s dp krásný les I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LK Powerpoint Template V 1.0</dc:title>
  <dc:creator>Microsoft Office User</dc:creator>
  <cp:lastModifiedBy>Šiftová Zuzana</cp:lastModifiedBy>
  <cp:revision>272</cp:revision>
  <dcterms:created xsi:type="dcterms:W3CDTF">2016-09-29T04:17:56Z</dcterms:created>
  <dcterms:modified xsi:type="dcterms:W3CDTF">2022-03-29T09:34:39Z</dcterms:modified>
</cp:coreProperties>
</file>